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ags/tag3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sldIdLst>
    <p:sldId id="258" r:id="rId2"/>
    <p:sldId id="2312" r:id="rId3"/>
    <p:sldId id="2433" r:id="rId4"/>
    <p:sldId id="2434" r:id="rId5"/>
    <p:sldId id="2267" r:id="rId6"/>
    <p:sldId id="2345" r:id="rId7"/>
    <p:sldId id="2346" r:id="rId8"/>
    <p:sldId id="2255" r:id="rId9"/>
    <p:sldId id="2254" r:id="rId10"/>
    <p:sldId id="2315" r:id="rId11"/>
    <p:sldId id="2348" r:id="rId12"/>
    <p:sldId id="2350" r:id="rId13"/>
    <p:sldId id="2424" r:id="rId14"/>
    <p:sldId id="2351" r:id="rId15"/>
    <p:sldId id="2349" r:id="rId16"/>
    <p:sldId id="2353" r:id="rId17"/>
    <p:sldId id="2427" r:id="rId18"/>
    <p:sldId id="2360" r:id="rId19"/>
    <p:sldId id="2279" r:id="rId20"/>
    <p:sldId id="2271" r:id="rId21"/>
    <p:sldId id="2406" r:id="rId22"/>
    <p:sldId id="2362" r:id="rId23"/>
    <p:sldId id="2363" r:id="rId24"/>
    <p:sldId id="2416" r:id="rId25"/>
    <p:sldId id="2417" r:id="rId26"/>
    <p:sldId id="2429" r:id="rId27"/>
    <p:sldId id="270" r:id="rId28"/>
  </p:sldIdLst>
  <p:sldSz cx="12192000" cy="6858000"/>
  <p:notesSz cx="6797675" cy="9926638"/>
  <p:custDataLst>
    <p:tags r:id="rId30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djahn, Daniel" initials="JD" lastIdx="2" clrIdx="0">
    <p:extLst>
      <p:ext uri="{19B8F6BF-5375-455C-9EA6-DF929625EA0E}">
        <p15:presenceInfo xmlns:p15="http://schemas.microsoft.com/office/powerpoint/2012/main" userId="S-1-5-21-1117066317-801950517-2172173543-9184" providerId="AD"/>
      </p:ext>
    </p:extLst>
  </p:cmAuthor>
  <p:cmAuthor id="2" name="Rauskala, Iris" initials="RI" lastIdx="8" clrIdx="1">
    <p:extLst>
      <p:ext uri="{19B8F6BF-5375-455C-9EA6-DF929625EA0E}">
        <p15:presenceInfo xmlns:p15="http://schemas.microsoft.com/office/powerpoint/2012/main" userId="S-1-5-21-1117066317-801950517-2172173543-9412" providerId="AD"/>
      </p:ext>
    </p:extLst>
  </p:cmAuthor>
  <p:cmAuthor id="3" name="Kepp, Marlies" initials="KM" lastIdx="26" clrIdx="2">
    <p:extLst>
      <p:ext uri="{19B8F6BF-5375-455C-9EA6-DF929625EA0E}">
        <p15:presenceInfo xmlns:p15="http://schemas.microsoft.com/office/powerpoint/2012/main" userId="S-1-5-21-1117066317-801950517-2172173543-9579" providerId="AD"/>
      </p:ext>
    </p:extLst>
  </p:cmAuthor>
  <p:cmAuthor id="4" name="Steinhauser, Manuela" initials="SM" lastIdx="8" clrIdx="3">
    <p:extLst>
      <p:ext uri="{19B8F6BF-5375-455C-9EA6-DF929625EA0E}">
        <p15:presenceInfo xmlns:p15="http://schemas.microsoft.com/office/powerpoint/2012/main" userId="S-1-5-21-1117066317-801950517-2172173543-59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72"/>
    <p:restoredTop sz="96110" autoAdjust="0"/>
  </p:normalViewPr>
  <p:slideViewPr>
    <p:cSldViewPr snapToGrid="0" showGuides="1">
      <p:cViewPr varScale="1">
        <p:scale>
          <a:sx n="82" d="100"/>
          <a:sy n="82" d="100"/>
        </p:scale>
        <p:origin x="1027" y="9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yannisgattung\Desktop\Absolventenbefragung%20PM-aktuel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87393050766448"/>
          <c:y val="0.12936137100601319"/>
          <c:w val="0.5296134221877784"/>
          <c:h val="0.81061392207493099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per 10/2022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60-4FF5-B6C2-8809012CAD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60-4FF5-B6C2-8809012CAD1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60-4FF5-B6C2-8809012CAD1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260-4FF5-B6C2-8809012CAD1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260-4FF5-B6C2-8809012CAD1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260-4FF5-B6C2-8809012CAD1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260-4FF5-B6C2-8809012CAD18}"/>
              </c:ext>
            </c:extLst>
          </c:dPt>
          <c:dLbls>
            <c:dLbl>
              <c:idx val="0"/>
              <c:layout>
                <c:manualLayout>
                  <c:x val="-9.4217375397709066E-2"/>
                  <c:y val="0.12961283091673007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973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60-4FF5-B6C2-8809012CAD18}"/>
                </c:ext>
              </c:extLst>
            </c:dLbl>
            <c:dLbl>
              <c:idx val="1"/>
              <c:layout>
                <c:manualLayout>
                  <c:x val="-0.10150249214688521"/>
                  <c:y val="-0.147422358209050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60-4FF5-B6C2-8809012CAD18}"/>
                </c:ext>
              </c:extLst>
            </c:dLbl>
            <c:dLbl>
              <c:idx val="3"/>
              <c:layout>
                <c:manualLayout>
                  <c:x val="-1.1503754395087407E-2"/>
                  <c:y val="-7.871274002356311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543238993710685E-2"/>
                      <c:h val="6.07928740965590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260-4FF5-B6C2-8809012CAD18}"/>
                </c:ext>
              </c:extLst>
            </c:dLbl>
            <c:dLbl>
              <c:idx val="4"/>
              <c:layout>
                <c:manualLayout>
                  <c:x val="0.14042599828480498"/>
                  <c:y val="-5.088279063938792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1248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260-4FF5-B6C2-8809012CAD18}"/>
                </c:ext>
              </c:extLst>
            </c:dLbl>
            <c:dLbl>
              <c:idx val="5"/>
              <c:layout>
                <c:manualLayout>
                  <c:x val="1.9536473035210223E-3"/>
                  <c:y val="3.074544726690895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2"/>
                        </a:solidFill>
                      </a:rPr>
                      <a:t>18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777291213972083E-2"/>
                      <c:h val="6.60586059368846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9260-4FF5-B6C2-8809012CAD18}"/>
                </c:ext>
              </c:extLst>
            </c:dLbl>
            <c:dLbl>
              <c:idx val="6"/>
              <c:layout>
                <c:manualLayout>
                  <c:x val="6.5433411330659136E-3"/>
                  <c:y val="7.169874374979395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057637748865279E-2"/>
                      <c:h val="5.14619558130466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9260-4FF5-B6C2-8809012CAD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Fira Sans Condensed" panose="020B05030500000200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Tabelle1!$A$2:$A$8</c:f>
              <c:strCache>
                <c:ptCount val="7"/>
                <c:pt idx="0">
                  <c:v>Public Management /Bachelor</c:v>
                </c:pt>
                <c:pt idx="1">
                  <c:v>Allgemeine Finanzverwaltung</c:v>
                </c:pt>
                <c:pt idx="2">
                  <c:v>Rentenversicherung</c:v>
                </c:pt>
                <c:pt idx="3">
                  <c:v>Digitales Verwaltungsmanagement</c:v>
                </c:pt>
                <c:pt idx="4">
                  <c:v>Steuerverwaltung</c:v>
                </c:pt>
                <c:pt idx="5">
                  <c:v>Europ. Public Management / Master</c:v>
                </c:pt>
                <c:pt idx="6">
                  <c:v>Public Management / Master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977</c:v>
                </c:pt>
                <c:pt idx="1">
                  <c:v>206</c:v>
                </c:pt>
                <c:pt idx="2">
                  <c:v>170</c:v>
                </c:pt>
                <c:pt idx="3">
                  <c:v>53</c:v>
                </c:pt>
                <c:pt idx="4">
                  <c:v>1333</c:v>
                </c:pt>
                <c:pt idx="5">
                  <c:v>32</c:v>
                </c:pt>
                <c:pt idx="6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260-4FF5-B6C2-8809012CA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Fira Sans Condensed" panose="020B0503050000020004" pitchFamily="34" charset="0"/>
        </a:defRPr>
      </a:pPr>
      <a:endParaRPr lang="de-D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6538516278011826"/>
          <c:y val="2.974663827853628E-2"/>
          <c:w val="0.71397784168630163"/>
          <c:h val="0.85208276507033476"/>
        </c:manualLayout>
      </c:layout>
      <c:bar3DChart>
        <c:barDir val="bar"/>
        <c:grouping val="clustered"/>
        <c:varyColors val="0"/>
        <c:ser>
          <c:idx val="4"/>
          <c:order val="4"/>
          <c:tx>
            <c:strRef>
              <c:f>'[Absolventenbefragung PM-aktuell.xlsx]Breite Qualifikation'!$A$24</c:f>
              <c:strCache>
                <c:ptCount val="1"/>
                <c:pt idx="0">
                  <c:v>Mittel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'[Absolventenbefragung PM-aktuell.xlsx]Breite Qualifikation'!$B$16:$R$16</c:f>
              <c:strCache>
                <c:ptCount val="17"/>
                <c:pt idx="0">
                  <c:v>Europa/Internationale Beziehungen</c:v>
                </c:pt>
                <c:pt idx="1">
                  <c:v>Kulturamt/Sportamt</c:v>
                </c:pt>
                <c:pt idx="2">
                  <c:v>wirtschaftl. Unternehmen</c:v>
                </c:pt>
                <c:pt idx="3">
                  <c:v>Liegenschaften</c:v>
                </c:pt>
                <c:pt idx="4">
                  <c:v>Beschaffung/Einkauf</c:v>
                </c:pt>
                <c:pt idx="5">
                  <c:v>Schulen und Bildung/Frühkindliche Bildung</c:v>
                </c:pt>
                <c:pt idx="6">
                  <c:v>Presse- und Öffentlichkeitsarbeit/Stadtmarketing</c:v>
                </c:pt>
                <c:pt idx="7">
                  <c:v>IT/e-Government/Digitalisierung</c:v>
                </c:pt>
                <c:pt idx="8">
                  <c:v>Ausländerrecht/Integration</c:v>
                </c:pt>
                <c:pt idx="9">
                  <c:v>Kommunalpolitik</c:v>
                </c:pt>
                <c:pt idx="10">
                  <c:v>Organisationsbereich</c:v>
                </c:pt>
                <c:pt idx="11">
                  <c:v>Pool-Stelle</c:v>
                </c:pt>
                <c:pt idx="12">
                  <c:v>Baurecht/Umweltrecht/Stadtentwicklung</c:v>
                </c:pt>
                <c:pt idx="13">
                  <c:v>Ordnungsverwaltung/öff. Sicherheit</c:v>
                </c:pt>
                <c:pt idx="14">
                  <c:v>Personalbereich</c:v>
                </c:pt>
                <c:pt idx="15">
                  <c:v>Sozialamt/Jugendamt/Job Center</c:v>
                </c:pt>
                <c:pt idx="16">
                  <c:v>Kämmerei/Controlling/Finanzen</c:v>
                </c:pt>
              </c:strCache>
            </c:strRef>
          </c:cat>
          <c:val>
            <c:numRef>
              <c:f>'[Absolventenbefragung PM-aktuell.xlsx]Breite Qualifikation'!$B$24:$R$24</c:f>
              <c:numCache>
                <c:formatCode>0.00</c:formatCode>
                <c:ptCount val="17"/>
                <c:pt idx="0">
                  <c:v>0.24691358024691357</c:v>
                </c:pt>
                <c:pt idx="1">
                  <c:v>0.66845744706735377</c:v>
                </c:pt>
                <c:pt idx="2">
                  <c:v>0.77120932432226275</c:v>
                </c:pt>
                <c:pt idx="3">
                  <c:v>1.0460368070705375</c:v>
                </c:pt>
                <c:pt idx="4">
                  <c:v>0.8280459106218071</c:v>
                </c:pt>
                <c:pt idx="5">
                  <c:v>1.7555398950747787</c:v>
                </c:pt>
                <c:pt idx="6">
                  <c:v>1.4303780835754492</c:v>
                </c:pt>
                <c:pt idx="7">
                  <c:v>3.5031801958280178</c:v>
                </c:pt>
                <c:pt idx="8">
                  <c:v>4.5003232246318401</c:v>
                </c:pt>
                <c:pt idx="9">
                  <c:v>3.5787509640466082</c:v>
                </c:pt>
                <c:pt idx="10">
                  <c:v>3.5891594327391396</c:v>
                </c:pt>
                <c:pt idx="11">
                  <c:v>3.9333385534935927</c:v>
                </c:pt>
                <c:pt idx="12">
                  <c:v>12.178503463274986</c:v>
                </c:pt>
                <c:pt idx="13">
                  <c:v>11.782895628502104</c:v>
                </c:pt>
                <c:pt idx="14">
                  <c:v>14.616533847139369</c:v>
                </c:pt>
                <c:pt idx="15">
                  <c:v>17.215369861779241</c:v>
                </c:pt>
                <c:pt idx="16">
                  <c:v>16.904163652470881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36-4604-9B79-B9012977BF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8260720"/>
        <c:axId val="348261048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'[Absolventenbefragung PM-aktuell.xlsx]Breite Qualifikation'!$A$20</c15:sqref>
                        </c15:formulaRef>
                      </c:ext>
                    </c:extLst>
                    <c:strCache>
                      <c:ptCount val="1"/>
                      <c:pt idx="0">
                        <c:v>2020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'[Absolventenbefragung PM-aktuell.xlsx]Breite Qualifikation'!$B$16:$R$16</c15:sqref>
                        </c15:formulaRef>
                      </c:ext>
                    </c:extLst>
                    <c:strCache>
                      <c:ptCount val="17"/>
                      <c:pt idx="0">
                        <c:v>Europa/Internationale Beziehungen</c:v>
                      </c:pt>
                      <c:pt idx="1">
                        <c:v>Kulturamt/Sportamt</c:v>
                      </c:pt>
                      <c:pt idx="2">
                        <c:v>wirtschaftl. Unternehmen</c:v>
                      </c:pt>
                      <c:pt idx="3">
                        <c:v>Liegenschaften</c:v>
                      </c:pt>
                      <c:pt idx="4">
                        <c:v>Beschaffung/Einkauf</c:v>
                      </c:pt>
                      <c:pt idx="5">
                        <c:v>Schulen und Bildung/Frühkindliche Bildung</c:v>
                      </c:pt>
                      <c:pt idx="6">
                        <c:v>Presse- und Öffentlichkeitsarbeit/Stadtmarketing</c:v>
                      </c:pt>
                      <c:pt idx="7">
                        <c:v>IT/e-Government/Digitalisierung</c:v>
                      </c:pt>
                      <c:pt idx="8">
                        <c:v>Ausländerrecht/Integration</c:v>
                      </c:pt>
                      <c:pt idx="9">
                        <c:v>Kommunalpolitik</c:v>
                      </c:pt>
                      <c:pt idx="10">
                        <c:v>Organisationsbereich</c:v>
                      </c:pt>
                      <c:pt idx="11">
                        <c:v>Pool-Stelle</c:v>
                      </c:pt>
                      <c:pt idx="12">
                        <c:v>Baurecht/Umweltrecht/Stadtentwicklung</c:v>
                      </c:pt>
                      <c:pt idx="13">
                        <c:v>Ordnungsverwaltung/öff. Sicherheit</c:v>
                      </c:pt>
                      <c:pt idx="14">
                        <c:v>Personalbereich</c:v>
                      </c:pt>
                      <c:pt idx="15">
                        <c:v>Sozialamt/Jugendamt/Job Center</c:v>
                      </c:pt>
                      <c:pt idx="16">
                        <c:v>Kämmerei/Controlling/Finanzen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'[Absolventenbefragung PM-aktuell.xlsx]Breite Qualifikation'!$B$20:$Q$20</c15:sqref>
                        </c15:formulaRef>
                      </c:ext>
                    </c:extLst>
                    <c:numCache>
                      <c:formatCode>0.00</c:formatCode>
                      <c:ptCount val="16"/>
                      <c:pt idx="0">
                        <c:v>1.2345679012345678</c:v>
                      </c:pt>
                      <c:pt idx="1">
                        <c:v>0.61728395061728392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3.7037037037037033</c:v>
                      </c:pt>
                      <c:pt idx="6">
                        <c:v>1.2345679012345678</c:v>
                      </c:pt>
                      <c:pt idx="7">
                        <c:v>5.5555555555555554</c:v>
                      </c:pt>
                      <c:pt idx="8">
                        <c:v>4.3209876543209873</c:v>
                      </c:pt>
                      <c:pt idx="9">
                        <c:v>1.8518518518518516</c:v>
                      </c:pt>
                      <c:pt idx="10">
                        <c:v>6.7901234567901234</c:v>
                      </c:pt>
                      <c:pt idx="11">
                        <c:v>8.0246913580246915</c:v>
                      </c:pt>
                      <c:pt idx="12">
                        <c:v>11.111111111111111</c:v>
                      </c:pt>
                      <c:pt idx="13">
                        <c:v>9.8765432098765427</c:v>
                      </c:pt>
                      <c:pt idx="14">
                        <c:v>11.728395061728394</c:v>
                      </c:pt>
                      <c:pt idx="15">
                        <c:v>16.666666666666664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D636-4604-9B79-B9012977BF93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'[Absolventenbefragung PM-aktuell.xlsx]Breite Qualifikation'!$A$21</c15:sqref>
                        </c15:formulaRef>
                      </c:ext>
                    </c:extLst>
                    <c:strCache>
                      <c:ptCount val="1"/>
                      <c:pt idx="0">
                        <c:v>2019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'[Absolventenbefragung PM-aktuell.xlsx]Breite Qualifikation'!$B$16:$R$16</c15:sqref>
                        </c15:formulaRef>
                      </c:ext>
                    </c:extLst>
                    <c:strCache>
                      <c:ptCount val="17"/>
                      <c:pt idx="0">
                        <c:v>Europa/Internationale Beziehungen</c:v>
                      </c:pt>
                      <c:pt idx="1">
                        <c:v>Kulturamt/Sportamt</c:v>
                      </c:pt>
                      <c:pt idx="2">
                        <c:v>wirtschaftl. Unternehmen</c:v>
                      </c:pt>
                      <c:pt idx="3">
                        <c:v>Liegenschaften</c:v>
                      </c:pt>
                      <c:pt idx="4">
                        <c:v>Beschaffung/Einkauf</c:v>
                      </c:pt>
                      <c:pt idx="5">
                        <c:v>Schulen und Bildung/Frühkindliche Bildung</c:v>
                      </c:pt>
                      <c:pt idx="6">
                        <c:v>Presse- und Öffentlichkeitsarbeit/Stadtmarketing</c:v>
                      </c:pt>
                      <c:pt idx="7">
                        <c:v>IT/e-Government/Digitalisierung</c:v>
                      </c:pt>
                      <c:pt idx="8">
                        <c:v>Ausländerrecht/Integration</c:v>
                      </c:pt>
                      <c:pt idx="9">
                        <c:v>Kommunalpolitik</c:v>
                      </c:pt>
                      <c:pt idx="10">
                        <c:v>Organisationsbereich</c:v>
                      </c:pt>
                      <c:pt idx="11">
                        <c:v>Pool-Stelle</c:v>
                      </c:pt>
                      <c:pt idx="12">
                        <c:v>Baurecht/Umweltrecht/Stadtentwicklung</c:v>
                      </c:pt>
                      <c:pt idx="13">
                        <c:v>Ordnungsverwaltung/öff. Sicherheit</c:v>
                      </c:pt>
                      <c:pt idx="14">
                        <c:v>Personalbereich</c:v>
                      </c:pt>
                      <c:pt idx="15">
                        <c:v>Sozialamt/Jugendamt/Job Center</c:v>
                      </c:pt>
                      <c:pt idx="16">
                        <c:v>Kämmerei/Controlling/Finanzen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'[Absolventenbefragung PM-aktuell.xlsx]Breite Qualifikation'!$B$21:$Q$21</c15:sqref>
                        </c15:formulaRef>
                      </c:ext>
                    </c:extLst>
                    <c:numCache>
                      <c:formatCode>0.00</c:formatCode>
                      <c:ptCount val="16"/>
                      <c:pt idx="0">
                        <c:v>0</c:v>
                      </c:pt>
                      <c:pt idx="1">
                        <c:v>2.2598870056497176</c:v>
                      </c:pt>
                      <c:pt idx="2">
                        <c:v>2.2598870056497176</c:v>
                      </c:pt>
                      <c:pt idx="3">
                        <c:v>2.2598870056497176</c:v>
                      </c:pt>
                      <c:pt idx="4">
                        <c:v>1.6949152542372881</c:v>
                      </c:pt>
                      <c:pt idx="5">
                        <c:v>0</c:v>
                      </c:pt>
                      <c:pt idx="6">
                        <c:v>2.2598870056497176</c:v>
                      </c:pt>
                      <c:pt idx="7">
                        <c:v>2.2598870056497176</c:v>
                      </c:pt>
                      <c:pt idx="8">
                        <c:v>4.5197740112994351</c:v>
                      </c:pt>
                      <c:pt idx="9">
                        <c:v>4.5197740112994351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10.16949152542373</c:v>
                      </c:pt>
                      <c:pt idx="13">
                        <c:v>8.4745762711864394</c:v>
                      </c:pt>
                      <c:pt idx="14">
                        <c:v>15.819209039548024</c:v>
                      </c:pt>
                      <c:pt idx="15">
                        <c:v>18.07909604519774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D636-4604-9B79-B9012977BF93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'[Absolventenbefragung PM-aktuell.xlsx]Breite Qualifikation'!$A$22</c15:sqref>
                        </c15:formulaRef>
                      </c:ext>
                    </c:extLst>
                    <c:strCache>
                      <c:ptCount val="1"/>
                      <c:pt idx="0">
                        <c:v>2018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'[Absolventenbefragung PM-aktuell.xlsx]Breite Qualifikation'!$B$16:$R$16</c15:sqref>
                        </c15:formulaRef>
                      </c:ext>
                    </c:extLst>
                    <c:strCache>
                      <c:ptCount val="17"/>
                      <c:pt idx="0">
                        <c:v>Europa/Internationale Beziehungen</c:v>
                      </c:pt>
                      <c:pt idx="1">
                        <c:v>Kulturamt/Sportamt</c:v>
                      </c:pt>
                      <c:pt idx="2">
                        <c:v>wirtschaftl. Unternehmen</c:v>
                      </c:pt>
                      <c:pt idx="3">
                        <c:v>Liegenschaften</c:v>
                      </c:pt>
                      <c:pt idx="4">
                        <c:v>Beschaffung/Einkauf</c:v>
                      </c:pt>
                      <c:pt idx="5">
                        <c:v>Schulen und Bildung/Frühkindliche Bildung</c:v>
                      </c:pt>
                      <c:pt idx="6">
                        <c:v>Presse- und Öffentlichkeitsarbeit/Stadtmarketing</c:v>
                      </c:pt>
                      <c:pt idx="7">
                        <c:v>IT/e-Government/Digitalisierung</c:v>
                      </c:pt>
                      <c:pt idx="8">
                        <c:v>Ausländerrecht/Integration</c:v>
                      </c:pt>
                      <c:pt idx="9">
                        <c:v>Kommunalpolitik</c:v>
                      </c:pt>
                      <c:pt idx="10">
                        <c:v>Organisationsbereich</c:v>
                      </c:pt>
                      <c:pt idx="11">
                        <c:v>Pool-Stelle</c:v>
                      </c:pt>
                      <c:pt idx="12">
                        <c:v>Baurecht/Umweltrecht/Stadtentwicklung</c:v>
                      </c:pt>
                      <c:pt idx="13">
                        <c:v>Ordnungsverwaltung/öff. Sicherheit</c:v>
                      </c:pt>
                      <c:pt idx="14">
                        <c:v>Personalbereich</c:v>
                      </c:pt>
                      <c:pt idx="15">
                        <c:v>Sozialamt/Jugendamt/Job Center</c:v>
                      </c:pt>
                      <c:pt idx="16">
                        <c:v>Kämmerei/Controlling/Finanzen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'[Absolventenbefragung PM-aktuell.xlsx]Breite Qualifikation'!$B$22:$Q$22</c15:sqref>
                        </c15:formulaRef>
                      </c:ext>
                    </c:extLst>
                    <c:numCache>
                      <c:formatCode>0.00</c:formatCode>
                      <c:ptCount val="16"/>
                      <c:pt idx="0">
                        <c:v>0.54347826086956519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1.6304347826086956</c:v>
                      </c:pt>
                      <c:pt idx="5">
                        <c:v>2.1739130434782608</c:v>
                      </c:pt>
                      <c:pt idx="6">
                        <c:v>1.6304347826086956</c:v>
                      </c:pt>
                      <c:pt idx="7">
                        <c:v>4.3478260869565215</c:v>
                      </c:pt>
                      <c:pt idx="8">
                        <c:v>2.1739130434782608</c:v>
                      </c:pt>
                      <c:pt idx="9">
                        <c:v>5.4347826086956523</c:v>
                      </c:pt>
                      <c:pt idx="10">
                        <c:v>7.0652173913043477</c:v>
                      </c:pt>
                      <c:pt idx="11">
                        <c:v>8.695652173913043</c:v>
                      </c:pt>
                      <c:pt idx="12">
                        <c:v>9.2391304347826075</c:v>
                      </c:pt>
                      <c:pt idx="13">
                        <c:v>15.760869565217392</c:v>
                      </c:pt>
                      <c:pt idx="14">
                        <c:v>12.5</c:v>
                      </c:pt>
                      <c:pt idx="15">
                        <c:v>10.869565217391305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D636-4604-9B79-B9012977BF93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'[Absolventenbefragung PM-aktuell.xlsx]Breite Qualifikation'!$A$23</c15:sqref>
                        </c15:formulaRef>
                      </c:ext>
                    </c:extLst>
                    <c:strCache>
                      <c:ptCount val="1"/>
                      <c:pt idx="0">
                        <c:v>2017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'[Absolventenbefragung PM-aktuell.xlsx]Breite Qualifikation'!$B$16:$R$16</c15:sqref>
                        </c15:formulaRef>
                      </c:ext>
                    </c:extLst>
                    <c:strCache>
                      <c:ptCount val="17"/>
                      <c:pt idx="0">
                        <c:v>Europa/Internationale Beziehungen</c:v>
                      </c:pt>
                      <c:pt idx="1">
                        <c:v>Kulturamt/Sportamt</c:v>
                      </c:pt>
                      <c:pt idx="2">
                        <c:v>wirtschaftl. Unternehmen</c:v>
                      </c:pt>
                      <c:pt idx="3">
                        <c:v>Liegenschaften</c:v>
                      </c:pt>
                      <c:pt idx="4">
                        <c:v>Beschaffung/Einkauf</c:v>
                      </c:pt>
                      <c:pt idx="5">
                        <c:v>Schulen und Bildung/Frühkindliche Bildung</c:v>
                      </c:pt>
                      <c:pt idx="6">
                        <c:v>Presse- und Öffentlichkeitsarbeit/Stadtmarketing</c:v>
                      </c:pt>
                      <c:pt idx="7">
                        <c:v>IT/e-Government/Digitalisierung</c:v>
                      </c:pt>
                      <c:pt idx="8">
                        <c:v>Ausländerrecht/Integration</c:v>
                      </c:pt>
                      <c:pt idx="9">
                        <c:v>Kommunalpolitik</c:v>
                      </c:pt>
                      <c:pt idx="10">
                        <c:v>Organisationsbereich</c:v>
                      </c:pt>
                      <c:pt idx="11">
                        <c:v>Pool-Stelle</c:v>
                      </c:pt>
                      <c:pt idx="12">
                        <c:v>Baurecht/Umweltrecht/Stadtentwicklung</c:v>
                      </c:pt>
                      <c:pt idx="13">
                        <c:v>Ordnungsverwaltung/öff. Sicherheit</c:v>
                      </c:pt>
                      <c:pt idx="14">
                        <c:v>Personalbereich</c:v>
                      </c:pt>
                      <c:pt idx="15">
                        <c:v>Sozialamt/Jugendamt/Job Center</c:v>
                      </c:pt>
                      <c:pt idx="16">
                        <c:v>Kämmerei/Controlling/Finanzen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'[Absolventenbefragung PM-aktuell.xlsx]Breite Qualifikation'!$B$23:$Q$23</c15:sqref>
                        </c15:formulaRef>
                      </c:ext>
                    </c:extLst>
                    <c:numCache>
                      <c:formatCode>0.00</c:formatCode>
                      <c:ptCount val="16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2.2346368715083798</c:v>
                      </c:pt>
                      <c:pt idx="6">
                        <c:v>1.6759776536312849</c:v>
                      </c:pt>
                      <c:pt idx="7">
                        <c:v>3.3519553072625698</c:v>
                      </c:pt>
                      <c:pt idx="8">
                        <c:v>2.2346368715083798</c:v>
                      </c:pt>
                      <c:pt idx="9">
                        <c:v>5.5865921787709496</c:v>
                      </c:pt>
                      <c:pt idx="10">
                        <c:v>5.027932960893855</c:v>
                      </c:pt>
                      <c:pt idx="11">
                        <c:v>8.938547486033519</c:v>
                      </c:pt>
                      <c:pt idx="12">
                        <c:v>9.4972067039106136</c:v>
                      </c:pt>
                      <c:pt idx="13">
                        <c:v>13.966480446927374</c:v>
                      </c:pt>
                      <c:pt idx="14">
                        <c:v>11.731843575418994</c:v>
                      </c:pt>
                      <c:pt idx="15">
                        <c:v>16.201117318435752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636-4604-9B79-B9012977BF93}"/>
                  </c:ext>
                </c:extLst>
              </c15:ser>
            </c15:filteredBarSeries>
          </c:ext>
        </c:extLst>
      </c:bar3DChart>
      <c:catAx>
        <c:axId val="3482607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>
                    <a:latin typeface="Arial" panose="020B0604020202020204" pitchFamily="34" charset="0"/>
                    <a:cs typeface="Arial" panose="020B0604020202020204" pitchFamily="34" charset="0"/>
                  </a:rPr>
                  <a:t>Aufgabenbereiche</a:t>
                </a:r>
              </a:p>
            </c:rich>
          </c:tx>
          <c:layout>
            <c:manualLayout>
              <c:xMode val="edge"/>
              <c:yMode val="edge"/>
              <c:x val="1.4636449571987478E-2"/>
              <c:y val="0.244135456527537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48261048"/>
        <c:crosses val="autoZero"/>
        <c:auto val="1"/>
        <c:lblAlgn val="ctr"/>
        <c:lblOffset val="100"/>
        <c:noMultiLvlLbl val="0"/>
      </c:catAx>
      <c:valAx>
        <c:axId val="348261048"/>
        <c:scaling>
          <c:orientation val="minMax"/>
          <c:max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>
                    <a:latin typeface="Arial" panose="020B0604020202020204" pitchFamily="34" charset="0"/>
                    <a:cs typeface="Arial" panose="020B0604020202020204" pitchFamily="34" charset="0"/>
                  </a:rPr>
                  <a:t>prozentualer Anteil der Aufgabenbereiche im Verhältnis zur</a:t>
                </a:r>
                <a:r>
                  <a:rPr lang="de-DE" baseline="0">
                    <a:latin typeface="Arial" panose="020B0604020202020204" pitchFamily="34" charset="0"/>
                    <a:cs typeface="Arial" panose="020B0604020202020204" pitchFamily="34" charset="0"/>
                  </a:rPr>
                  <a:t> Zahl der Auskunft gebenden Absolvent:innen</a:t>
                </a:r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34493894784891022"/>
              <c:y val="0.956415625537329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826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0.26515</cdr:y>
    </cdr:from>
    <cdr:to>
      <cdr:x>0.11552</cdr:x>
      <cdr:y>0.35001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2BA5D204-8DF8-481C-9C0A-877687A96D3B}"/>
            </a:ext>
          </a:extLst>
        </cdr:cNvPr>
        <cdr:cNvSpPr txBox="1"/>
      </cdr:nvSpPr>
      <cdr:spPr>
        <a:xfrm xmlns:a="http://schemas.openxmlformats.org/drawingml/2006/main">
          <a:off x="0" y="1279003"/>
          <a:ext cx="722251" cy="4093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400" b="0" dirty="0">
              <a:latin typeface="Fira Sans Condensed" panose="020B0503050000020004"/>
              <a:cs typeface="Calibri" panose="020F0502020204030204" pitchFamily="34" charset="0"/>
            </a:rPr>
            <a:t>   </a:t>
          </a:r>
          <a:r>
            <a:rPr lang="de-DE" sz="1400" b="0" dirty="0" err="1">
              <a:latin typeface="Fira Sans Condensed" panose="020B0503050000020004"/>
              <a:cs typeface="Calibri" panose="020F0502020204030204" pitchFamily="34" charset="0"/>
            </a:rPr>
            <a:t>Tax</a:t>
          </a:r>
          <a:r>
            <a:rPr lang="de-DE" sz="1400" b="0" dirty="0">
              <a:latin typeface="Fira Sans Condensed" panose="020B0503050000020004"/>
              <a:cs typeface="Calibri" panose="020F0502020204030204" pitchFamily="34" charset="0"/>
            </a:rPr>
            <a:t> Administration</a:t>
          </a:r>
        </a:p>
      </cdr:txBody>
    </cdr:sp>
  </cdr:relSizeAnchor>
  <cdr:relSizeAnchor xmlns:cdr="http://schemas.openxmlformats.org/drawingml/2006/chartDrawing">
    <cdr:from>
      <cdr:x>0.6229</cdr:x>
      <cdr:y>0.57863</cdr:y>
    </cdr:from>
    <cdr:to>
      <cdr:x>0.84285</cdr:x>
      <cdr:y>0.58978</cdr:y>
    </cdr:to>
    <cdr:sp macro="" textlink="">
      <cdr:nvSpPr>
        <cdr:cNvPr id="3" name="Textfeld 1">
          <a:extLst xmlns:a="http://schemas.openxmlformats.org/drawingml/2006/main">
            <a:ext uri="{FF2B5EF4-FFF2-40B4-BE49-F238E27FC236}">
              <a16:creationId xmlns:a16="http://schemas.microsoft.com/office/drawing/2014/main" id="{E1F1A5E7-F195-44C1-96E9-A9D947D715EF}"/>
            </a:ext>
          </a:extLst>
        </cdr:cNvPr>
        <cdr:cNvSpPr txBox="1"/>
      </cdr:nvSpPr>
      <cdr:spPr>
        <a:xfrm xmlns:a="http://schemas.openxmlformats.org/drawingml/2006/main">
          <a:off x="4760443" y="2801923"/>
          <a:ext cx="1680928" cy="54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400" b="0" dirty="0">
              <a:latin typeface="Fira Sans Condensed" panose="020B0503050000020004"/>
              <a:cs typeface="Calibri" panose="020F0502020204030204" pitchFamily="34" charset="0"/>
            </a:rPr>
            <a:t>            Public Management</a:t>
          </a:r>
        </a:p>
      </cdr:txBody>
    </cdr:sp>
  </cdr:relSizeAnchor>
  <cdr:relSizeAnchor xmlns:cdr="http://schemas.openxmlformats.org/drawingml/2006/chartDrawing">
    <cdr:from>
      <cdr:x>0.56022</cdr:x>
      <cdr:y>0.7869</cdr:y>
    </cdr:from>
    <cdr:to>
      <cdr:x>0.72638</cdr:x>
      <cdr:y>0.88182</cdr:y>
    </cdr:to>
    <cdr:sp macro="" textlink="">
      <cdr:nvSpPr>
        <cdr:cNvPr id="4" name="Textfeld 1">
          <a:extLst xmlns:a="http://schemas.openxmlformats.org/drawingml/2006/main">
            <a:ext uri="{FF2B5EF4-FFF2-40B4-BE49-F238E27FC236}">
              <a16:creationId xmlns:a16="http://schemas.microsoft.com/office/drawing/2014/main" id="{C6CD0644-027C-45E5-A891-3687ABE88C34}"/>
            </a:ext>
          </a:extLst>
        </cdr:cNvPr>
        <cdr:cNvSpPr txBox="1"/>
      </cdr:nvSpPr>
      <cdr:spPr>
        <a:xfrm xmlns:a="http://schemas.openxmlformats.org/drawingml/2006/main">
          <a:off x="3619996" y="3795703"/>
          <a:ext cx="1073686" cy="457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400" b="0" dirty="0">
              <a:latin typeface="Fira Sans Condensed" panose="020B0503050000020004"/>
              <a:cs typeface="Calibri" panose="020F0502020204030204" pitchFamily="34" charset="0"/>
            </a:rPr>
            <a:t>       </a:t>
          </a:r>
          <a:r>
            <a:rPr lang="de-DE" sz="1400" dirty="0">
              <a:latin typeface="Fira Sans Condensed" panose="020B0503050000020004"/>
              <a:cs typeface="Calibri" panose="020F0502020204030204" pitchFamily="34" charset="0"/>
            </a:rPr>
            <a:t>Public Financial Management</a:t>
          </a:r>
          <a:endParaRPr lang="de-DE" sz="1400" b="0" dirty="0">
            <a:latin typeface="Fira Sans Condensed" panose="020B0503050000020004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0.42015</cdr:x>
      <cdr:y>0.9246</cdr:y>
    </cdr:from>
    <cdr:to>
      <cdr:x>0.49494</cdr:x>
      <cdr:y>1</cdr:y>
    </cdr:to>
    <cdr:sp macro="" textlink="">
      <cdr:nvSpPr>
        <cdr:cNvPr id="5" name="Textfeld 1">
          <a:extLst xmlns:a="http://schemas.openxmlformats.org/drawingml/2006/main">
            <a:ext uri="{FF2B5EF4-FFF2-40B4-BE49-F238E27FC236}">
              <a16:creationId xmlns:a16="http://schemas.microsoft.com/office/drawing/2014/main" id="{0011B4BD-0AB3-4717-A792-09D11E562EA4}"/>
            </a:ext>
          </a:extLst>
        </cdr:cNvPr>
        <cdr:cNvSpPr txBox="1"/>
      </cdr:nvSpPr>
      <cdr:spPr>
        <a:xfrm xmlns:a="http://schemas.openxmlformats.org/drawingml/2006/main">
          <a:off x="2714900" y="4459938"/>
          <a:ext cx="483275" cy="3637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400" b="0" dirty="0" err="1">
              <a:latin typeface="Fira Sans Condensed" panose="020B0503050000020004"/>
              <a:cs typeface="Calibri" panose="020F0502020204030204" pitchFamily="34" charset="0"/>
            </a:rPr>
            <a:t>Digitization</a:t>
          </a:r>
          <a:r>
            <a:rPr lang="de-DE" sz="1400" b="0" dirty="0">
              <a:latin typeface="Fira Sans Condensed" panose="020B0503050000020004"/>
              <a:cs typeface="Calibri" panose="020F0502020204030204" pitchFamily="34" charset="0"/>
            </a:rPr>
            <a:t> of Public Administration </a:t>
          </a:r>
        </a:p>
      </cdr:txBody>
    </cdr:sp>
  </cdr:relSizeAnchor>
  <cdr:relSizeAnchor xmlns:cdr="http://schemas.openxmlformats.org/drawingml/2006/chartDrawing">
    <cdr:from>
      <cdr:x>0.51865</cdr:x>
      <cdr:y>0.85594</cdr:y>
    </cdr:from>
    <cdr:to>
      <cdr:x>0.70897</cdr:x>
      <cdr:y>0.92431</cdr:y>
    </cdr:to>
    <cdr:sp macro="" textlink="">
      <cdr:nvSpPr>
        <cdr:cNvPr id="6" name="Textfeld 1">
          <a:extLst xmlns:a="http://schemas.openxmlformats.org/drawingml/2006/main">
            <a:ext uri="{FF2B5EF4-FFF2-40B4-BE49-F238E27FC236}">
              <a16:creationId xmlns:a16="http://schemas.microsoft.com/office/drawing/2014/main" id="{657B5478-FD4F-45D9-AA32-4DCD19CAD00B}"/>
            </a:ext>
          </a:extLst>
        </cdr:cNvPr>
        <cdr:cNvSpPr txBox="1"/>
      </cdr:nvSpPr>
      <cdr:spPr>
        <a:xfrm xmlns:a="http://schemas.openxmlformats.org/drawingml/2006/main">
          <a:off x="3351383" y="4128724"/>
          <a:ext cx="1229802" cy="329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400" dirty="0">
              <a:latin typeface="Fira Sans Condensed" panose="020B0503050000020004"/>
              <a:cs typeface="Calibri" panose="020F0502020204030204" pitchFamily="34" charset="0"/>
            </a:rPr>
            <a:t>Pension Insurance Management</a:t>
          </a:r>
          <a:endParaRPr lang="de-DE" sz="1400" b="0" dirty="0">
            <a:latin typeface="Fira Sans Condensed" panose="020B0503050000020004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0.03482</cdr:x>
      <cdr:y>0.06428</cdr:y>
    </cdr:from>
    <cdr:to>
      <cdr:x>0.38925</cdr:x>
      <cdr:y>0.20214</cdr:y>
    </cdr:to>
    <cdr:sp macro="" textlink="">
      <cdr:nvSpPr>
        <cdr:cNvPr id="8" name="Textfeld 1">
          <a:extLst xmlns:a="http://schemas.openxmlformats.org/drawingml/2006/main">
            <a:ext uri="{FF2B5EF4-FFF2-40B4-BE49-F238E27FC236}">
              <a16:creationId xmlns:a16="http://schemas.microsoft.com/office/drawing/2014/main" id="{CDE182AB-2FE0-4F86-A31D-871357E593EA}"/>
            </a:ext>
          </a:extLst>
        </cdr:cNvPr>
        <cdr:cNvSpPr txBox="1"/>
      </cdr:nvSpPr>
      <cdr:spPr>
        <a:xfrm xmlns:a="http://schemas.openxmlformats.org/drawingml/2006/main">
          <a:off x="217714" y="310064"/>
          <a:ext cx="2215953" cy="6649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400" dirty="0">
              <a:latin typeface="Fira Sans Condensed" panose="020B0503050000020004"/>
              <a:cs typeface="Calibri" panose="020F0502020204030204" pitchFamily="34" charset="0"/>
            </a:rPr>
            <a:t>Master </a:t>
          </a:r>
        </a:p>
        <a:p xmlns:a="http://schemas.openxmlformats.org/drawingml/2006/main">
          <a:r>
            <a:rPr lang="de-DE" sz="1400" dirty="0">
              <a:latin typeface="Fira Sans Condensed" panose="020B0503050000020004"/>
              <a:cs typeface="Calibri" panose="020F0502020204030204" pitchFamily="34" charset="0"/>
            </a:rPr>
            <a:t>European Public Management</a:t>
          </a:r>
        </a:p>
      </cdr:txBody>
    </cdr:sp>
  </cdr:relSizeAnchor>
  <cdr:relSizeAnchor xmlns:cdr="http://schemas.openxmlformats.org/drawingml/2006/chartDrawing">
    <cdr:from>
      <cdr:x>0.42318</cdr:x>
      <cdr:y>0.06319</cdr:y>
    </cdr:from>
    <cdr:to>
      <cdr:x>0.6356</cdr:x>
      <cdr:y>0.16152</cdr:y>
    </cdr:to>
    <cdr:sp macro="" textlink="">
      <cdr:nvSpPr>
        <cdr:cNvPr id="9" name="Textfeld 1">
          <a:extLst xmlns:a="http://schemas.openxmlformats.org/drawingml/2006/main">
            <a:ext uri="{FF2B5EF4-FFF2-40B4-BE49-F238E27FC236}">
              <a16:creationId xmlns:a16="http://schemas.microsoft.com/office/drawing/2014/main" id="{C31ADAD3-6489-46A9-9BC4-AEE2A1FF182A}"/>
            </a:ext>
          </a:extLst>
        </cdr:cNvPr>
        <cdr:cNvSpPr txBox="1"/>
      </cdr:nvSpPr>
      <cdr:spPr>
        <a:xfrm xmlns:a="http://schemas.openxmlformats.org/drawingml/2006/main">
          <a:off x="2734492" y="304801"/>
          <a:ext cx="1372604" cy="4743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400" dirty="0">
              <a:latin typeface="Fira Sans Condensed" panose="020B0503050000020004"/>
              <a:cs typeface="Calibri" panose="020F0502020204030204" pitchFamily="34" charset="0"/>
            </a:rPr>
            <a:t>Master</a:t>
          </a:r>
        </a:p>
        <a:p xmlns:a="http://schemas.openxmlformats.org/drawingml/2006/main">
          <a:r>
            <a:rPr lang="de-DE" sz="1400" dirty="0">
              <a:latin typeface="Fira Sans Condensed" panose="020B0503050000020004"/>
              <a:cs typeface="Calibri" panose="020F0502020204030204" pitchFamily="34" charset="0"/>
            </a:rPr>
            <a:t>Public Management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3C3D2-381F-D54E-BDE8-8C7E063C76C6}" type="datetimeFigureOut">
              <a:rPr lang="de-DE" smtClean="0"/>
              <a:t>26.10.2023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3B68C-35B2-F64C-B319-E1BB0F86E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246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3B68C-35B2-F64C-B319-E1BB0F86E7B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5761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elfolie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2625DD2-E490-3BA1-AEE1-EB6A5EED27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799E762-1A72-4F68-380A-DFCE13CC6C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cap="all" baseline="0">
                <a:solidFill>
                  <a:schemeClr val="bg1"/>
                </a:solidFill>
                <a:latin typeface="Fira Sans Condensed SemiBold" panose="020B0603050000020004" pitchFamily="34" charset="0"/>
              </a:defRPr>
            </a:lvl1pPr>
          </a:lstStyle>
          <a:p>
            <a:r>
              <a:rPr lang="de-DE" dirty="0"/>
              <a:t>Titelfolie Variante 1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7D18B5-1B3B-8198-94E5-B3E165B295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6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Hier steht ein </a:t>
            </a:r>
            <a:r>
              <a:rPr lang="de-DE" dirty="0" err="1"/>
              <a:t>Subtitel</a:t>
            </a:r>
            <a:r>
              <a:rPr lang="de-DE" dirty="0"/>
              <a:t> – und oder der Verfasser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Datum xx. xx. </a:t>
            </a:r>
            <a:r>
              <a:rPr lang="de-DE" dirty="0" err="1"/>
              <a:t>xxxx</a:t>
            </a:r>
            <a:endParaRPr lang="de-DE" dirty="0"/>
          </a:p>
          <a:p>
            <a:pPr lvl="0"/>
            <a:endParaRPr lang="de-DE" dirty="0"/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46287C3E-DEDB-7DB9-2A5F-6197BC8CEF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700" y="216217"/>
            <a:ext cx="35941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11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binder_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2625DD2-E490-3BA1-AEE1-EB6A5EED27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350" y="0"/>
            <a:ext cx="12198350" cy="6858000"/>
          </a:xfrm>
          <a:prstGeom prst="rect">
            <a:avLst/>
          </a:prstGeom>
        </p:spPr>
      </p:pic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46287C3E-DEDB-7DB9-2A5F-6197BC8CEF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700" y="216217"/>
            <a:ext cx="3594100" cy="6985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DF17DEE-8880-9280-4E3C-2AD7ABEBFDDE}"/>
              </a:ext>
            </a:extLst>
          </p:cNvPr>
          <p:cNvSpPr txBox="1"/>
          <p:nvPr userDrawn="1"/>
        </p:nvSpPr>
        <p:spPr>
          <a:xfrm>
            <a:off x="8836326" y="5133678"/>
            <a:ext cx="35941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de-DE" sz="1200" b="1" baseline="0" dirty="0" err="1">
                <a:solidFill>
                  <a:schemeClr val="bg2"/>
                </a:solidFill>
                <a:effectLst/>
                <a:latin typeface="Fira Sans Condensed" panose="020B0503050000020004" pitchFamily="34" charset="0"/>
              </a:rPr>
              <a:t>Reuteallee</a:t>
            </a:r>
            <a:r>
              <a:rPr lang="de-DE" sz="1200" b="1" baseline="0" dirty="0">
                <a:solidFill>
                  <a:schemeClr val="bg2"/>
                </a:solidFill>
                <a:effectLst/>
                <a:latin typeface="Fira Sans Condensed" panose="020B0503050000020004" pitchFamily="34" charset="0"/>
              </a:rPr>
              <a:t> 36 | 71634 Ludwigsburg  </a:t>
            </a:r>
            <a:endParaRPr lang="de-DE" sz="1200" baseline="0" dirty="0">
              <a:solidFill>
                <a:schemeClr val="bg2"/>
              </a:solidFill>
              <a:effectLst/>
              <a:latin typeface="Fira Sans Condensed" panose="020B0503050000020004" pitchFamily="34" charset="0"/>
            </a:endParaRPr>
          </a:p>
          <a:p>
            <a:pPr>
              <a:lnSpc>
                <a:spcPts val="1600"/>
              </a:lnSpc>
            </a:pPr>
            <a:r>
              <a:rPr lang="de-DE" sz="1200" baseline="0" dirty="0">
                <a:solidFill>
                  <a:schemeClr val="bg2"/>
                </a:solidFill>
                <a:effectLst/>
                <a:latin typeface="Fira Sans Condensed" panose="020B0503050000020004" pitchFamily="34" charset="0"/>
              </a:rPr>
              <a:t>Telefon +49(0)7141 140-0  </a:t>
            </a:r>
          </a:p>
          <a:p>
            <a:pPr>
              <a:lnSpc>
                <a:spcPts val="1600"/>
              </a:lnSpc>
            </a:pPr>
            <a:r>
              <a:rPr lang="de-DE" sz="1200" baseline="0" dirty="0">
                <a:solidFill>
                  <a:schemeClr val="bg2"/>
                </a:solidFill>
                <a:effectLst/>
                <a:latin typeface="Fira Sans Condensed" panose="020B0503050000020004" pitchFamily="34" charset="0"/>
              </a:rPr>
              <a:t>Telefax +49(0)7141 140-544  </a:t>
            </a:r>
          </a:p>
          <a:p>
            <a:pPr>
              <a:lnSpc>
                <a:spcPts val="1600"/>
              </a:lnSpc>
            </a:pPr>
            <a:r>
              <a:rPr lang="de-DE" sz="1200" baseline="0" dirty="0" err="1">
                <a:solidFill>
                  <a:schemeClr val="bg2"/>
                </a:solidFill>
                <a:effectLst/>
                <a:latin typeface="Fira Sans Condensed" panose="020B0503050000020004" pitchFamily="34" charset="0"/>
              </a:rPr>
              <a:t>poststelle@hs-ludwigsburg.de</a:t>
            </a:r>
            <a:r>
              <a:rPr lang="de-DE" sz="1200" baseline="0" dirty="0">
                <a:solidFill>
                  <a:schemeClr val="bg2"/>
                </a:solidFill>
                <a:effectLst/>
                <a:latin typeface="Fira Sans Condensed" panose="020B0503050000020004" pitchFamily="34" charset="0"/>
              </a:rPr>
              <a:t>  </a:t>
            </a:r>
          </a:p>
          <a:p>
            <a:pPr>
              <a:lnSpc>
                <a:spcPts val="1600"/>
              </a:lnSpc>
            </a:pPr>
            <a:endParaRPr lang="de-DE" sz="1200" baseline="0" dirty="0">
              <a:solidFill>
                <a:schemeClr val="bg2"/>
              </a:solidFill>
              <a:effectLst/>
              <a:latin typeface="Fira Sans Condensed" panose="020B0503050000020004" pitchFamily="34" charset="0"/>
            </a:endParaRPr>
          </a:p>
          <a:p>
            <a:pPr>
              <a:lnSpc>
                <a:spcPts val="1600"/>
              </a:lnSpc>
            </a:pPr>
            <a:r>
              <a:rPr lang="de-DE" sz="1200" baseline="0" dirty="0" err="1">
                <a:solidFill>
                  <a:schemeClr val="bg2"/>
                </a:solidFill>
                <a:effectLst/>
                <a:latin typeface="Fira Sans Condensed SemiBold" panose="020B0603050000020004" pitchFamily="34" charset="0"/>
              </a:rPr>
              <a:t>www.hs-ludwigsburg.de</a:t>
            </a:r>
            <a:endParaRPr lang="de-DE" sz="1200" baseline="0" dirty="0">
              <a:solidFill>
                <a:schemeClr val="bg2"/>
              </a:solidFill>
              <a:effectLst/>
              <a:latin typeface="Fira Sans Condensed SemiBold" panose="020B0603050000020004" pitchFamily="34" charset="0"/>
            </a:endParaRPr>
          </a:p>
          <a:p>
            <a:endParaRPr lang="de-DE" sz="1200" baseline="0" dirty="0">
              <a:solidFill>
                <a:schemeClr val="bg2"/>
              </a:solidFill>
              <a:latin typeface="Fira Sans Condensed" panose="020B05030500000200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8131237-599A-650D-8AFF-DBDD71295D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200" cap="all" baseline="0">
                <a:solidFill>
                  <a:schemeClr val="bg1"/>
                </a:solidFill>
                <a:latin typeface="Fira Sans Condensed SemiBold" panose="020B0603050000020004" pitchFamily="34" charset="0"/>
              </a:defRPr>
            </a:lvl1pPr>
          </a:lstStyle>
          <a:p>
            <a:r>
              <a:rPr lang="de-DE" dirty="0"/>
              <a:t>Wissen. Werte. Wandel.</a:t>
            </a:r>
          </a:p>
        </p:txBody>
      </p:sp>
    </p:spTree>
    <p:extLst>
      <p:ext uri="{BB962C8B-B14F-4D97-AF65-F5344CB8AC3E}">
        <p14:creationId xmlns:p14="http://schemas.microsoft.com/office/powerpoint/2010/main" val="3373029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60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elfolie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61FA9F5-C5EE-A468-4E2A-C2F49634A5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" r="57224"/>
          <a:stretch/>
        </p:blipFill>
        <p:spPr>
          <a:xfrm rot="5400000">
            <a:off x="2620029" y="-2713972"/>
            <a:ext cx="6951948" cy="1219200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799E762-1A72-4F68-380A-DFCE13CC6C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cap="all" baseline="0">
                <a:solidFill>
                  <a:schemeClr val="bg1"/>
                </a:solidFill>
                <a:latin typeface="Fira Sans Condensed SemiBold" panose="020B0603050000020004" pitchFamily="34" charset="0"/>
              </a:defRPr>
            </a:lvl1pPr>
          </a:lstStyle>
          <a:p>
            <a:r>
              <a:rPr lang="de-DE" dirty="0"/>
              <a:t>Titelfolie Variante 2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7D18B5-1B3B-8198-94E5-B3E165B295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6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Hier steht ein </a:t>
            </a:r>
            <a:r>
              <a:rPr lang="de-DE" dirty="0" err="1"/>
              <a:t>Subtitel</a:t>
            </a:r>
            <a:r>
              <a:rPr lang="de-DE" dirty="0"/>
              <a:t> – und oder der Verfasser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Datum xx. xx. </a:t>
            </a:r>
            <a:r>
              <a:rPr lang="de-DE" dirty="0" err="1"/>
              <a:t>xxxx</a:t>
            </a:r>
            <a:endParaRPr lang="de-DE" dirty="0"/>
          </a:p>
          <a:p>
            <a:pPr lvl="0"/>
            <a:endParaRPr lang="de-DE" dirty="0"/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46287C3E-DEDB-7DB9-2A5F-6197BC8CEF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700" y="216217"/>
            <a:ext cx="35941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43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sfolie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900811-55A5-DC77-30D5-0233FAAF5B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cap="all" baseline="0">
                <a:latin typeface="Fira Sans Condensed SemiBold" panose="020B0603050000020004" pitchFamily="34" charset="0"/>
              </a:defRPr>
            </a:lvl1pPr>
          </a:lstStyle>
          <a:p>
            <a:r>
              <a:rPr lang="de-DE" dirty="0"/>
              <a:t>Inhaltsfolie 1-spaltig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108F41-71A8-886F-6600-DA2EEBA2A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2FFC35-55E9-D17C-89B0-4BE6F1E47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D13239-C1D9-B4FE-C3A6-FAF0B28B7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Vorstellung HVF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03049C-E1DB-2385-3F93-7614B9A61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9B42-1546-8C47-AC47-2C85F0BA70A9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4738C63-C74E-47EE-4DB8-0EA4507D3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2" y="6248801"/>
            <a:ext cx="485200" cy="4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302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98" userDrawn="1">
          <p15:clr>
            <a:srgbClr val="FBAE40"/>
          </p15:clr>
        </p15:guide>
        <p15:guide id="4" pos="7151" userDrawn="1">
          <p15:clr>
            <a:srgbClr val="FBAE40"/>
          </p15:clr>
        </p15:guide>
        <p15:guide id="5" pos="529" userDrawn="1">
          <p15:clr>
            <a:srgbClr val="FBAE40"/>
          </p15:clr>
        </p15:guide>
        <p15:guide id="6" orient="horz" pos="143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900811-55A5-DC77-30D5-0233FAAF5B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cap="all" baseline="0">
                <a:latin typeface="Fira Sans Condensed SemiBold" panose="020B0603050000020004" pitchFamily="34" charset="0"/>
              </a:defRPr>
            </a:lvl1pPr>
          </a:lstStyle>
          <a:p>
            <a:r>
              <a:rPr lang="de-DE" dirty="0"/>
              <a:t>Inhaltsfolie 2-Spaltig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108F41-71A8-886F-6600-DA2EEBA2A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5999"/>
            <a:ext cx="5074920" cy="38909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2FFC35-55E9-D17C-89B0-4BE6F1E47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D13239-C1D9-B4FE-C3A6-FAF0B28B7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Vorstellung HVF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03049C-E1DB-2385-3F93-7614B9A61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9B42-1546-8C47-AC47-2C85F0BA70A9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E846826C-0833-25C7-91CA-D81712A5D1E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78880" y="2275838"/>
            <a:ext cx="5074920" cy="38909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DFE737A-F76B-B732-5347-AD68B19FF0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2" y="6248801"/>
            <a:ext cx="485200" cy="4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436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900811-55A5-DC77-30D5-0233FAAF5B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cap="all" baseline="0">
                <a:latin typeface="Fira Sans Condensed SemiBold" panose="020B0603050000020004" pitchFamily="34" charset="0"/>
              </a:defRPr>
            </a:lvl1pPr>
          </a:lstStyle>
          <a:p>
            <a:r>
              <a:rPr lang="de-DE" dirty="0"/>
              <a:t>Inhaltsfolie Bild und Text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2FFC35-55E9-D17C-89B0-4BE6F1E47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D13239-C1D9-B4FE-C3A6-FAF0B28B7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Vorstellung HVF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03049C-E1DB-2385-3F93-7614B9A61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9B42-1546-8C47-AC47-2C85F0BA70A9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DFE737A-F76B-B732-5347-AD68B19FF0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2" y="6248801"/>
            <a:ext cx="485200" cy="485200"/>
          </a:xfrm>
          <a:prstGeom prst="rect">
            <a:avLst/>
          </a:prstGeom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50453289-011D-D821-9366-0175D1BB1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5999"/>
            <a:ext cx="5074920" cy="38909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Bildplatzhalter 2">
            <a:extLst>
              <a:ext uri="{FF2B5EF4-FFF2-40B4-BE49-F238E27FC236}">
                <a16:creationId xmlns:a16="http://schemas.microsoft.com/office/drawing/2014/main" id="{15D5A9A0-E117-4B8D-2DF8-590BF641B4A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78882" y="2285999"/>
            <a:ext cx="5074918" cy="38909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25763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sfolie 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2">
            <a:extLst>
              <a:ext uri="{FF2B5EF4-FFF2-40B4-BE49-F238E27FC236}">
                <a16:creationId xmlns:a16="http://schemas.microsoft.com/office/drawing/2014/main" id="{15D5A9A0-E117-4B8D-2DF8-590BF641B4A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38200" y="2285999"/>
            <a:ext cx="10515600" cy="38909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9900811-55A5-DC77-30D5-0233FAAF5B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cap="all" baseline="0">
                <a:latin typeface="Fira Sans Condensed SemiBold" panose="020B0603050000020004" pitchFamily="34" charset="0"/>
              </a:defRPr>
            </a:lvl1pPr>
          </a:lstStyle>
          <a:p>
            <a:r>
              <a:rPr lang="de-DE" dirty="0"/>
              <a:t>Inhaltsfolie </a:t>
            </a:r>
            <a:r>
              <a:rPr lang="de-DE" dirty="0" err="1"/>
              <a:t>Grosses</a:t>
            </a:r>
            <a:r>
              <a:rPr lang="de-DE" dirty="0"/>
              <a:t> Bild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2FFC35-55E9-D17C-89B0-4BE6F1E47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D13239-C1D9-B4FE-C3A6-FAF0B28B7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Vorstellung HVF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03049C-E1DB-2385-3F93-7614B9A61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9B42-1546-8C47-AC47-2C85F0BA70A9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DFE737A-F76B-B732-5347-AD68B19FF0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2" y="6248801"/>
            <a:ext cx="485200" cy="4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522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einsti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99E762-1A72-4F68-380A-DFCE13CC6C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cap="all" baseline="0">
                <a:solidFill>
                  <a:srgbClr val="E2000B"/>
                </a:solidFill>
                <a:latin typeface="Fira Sans Condensed SemiBold" panose="020B0603050000020004" pitchFamily="34" charset="0"/>
              </a:defRPr>
            </a:lvl1pPr>
          </a:lstStyle>
          <a:p>
            <a:r>
              <a:rPr lang="de-DE" dirty="0"/>
              <a:t>Kapiteleinstieg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7D18B5-1B3B-8198-94E5-B3E165B295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600" cap="all" baseline="0">
                <a:solidFill>
                  <a:srgbClr val="E2000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Hier steht, falls vorhanden, ein </a:t>
            </a:r>
            <a:r>
              <a:rPr lang="de-DE" dirty="0" err="1"/>
              <a:t>Subtitel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4333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en Dank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510EC43-6334-466F-DD3E-E5771B6DF6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249678"/>
            <a:ext cx="12208591" cy="560832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799E762-1A72-4F68-380A-DFCE13CC6C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cap="all" baseline="0">
                <a:solidFill>
                  <a:srgbClr val="E2000B"/>
                </a:solidFill>
                <a:latin typeface="Fira Sans Condensed SemiBold" panose="020B0603050000020004" pitchFamily="34" charset="0"/>
              </a:defRPr>
            </a:lvl1pPr>
          </a:lstStyle>
          <a:p>
            <a:r>
              <a:rPr lang="de-DE" dirty="0"/>
              <a:t>Vielen Dank</a:t>
            </a:r>
            <a:br>
              <a:rPr lang="de-DE" dirty="0"/>
            </a:br>
            <a:r>
              <a:rPr lang="de-DE" dirty="0"/>
              <a:t>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2063543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en Dank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681E5854-5519-BE47-226D-313886902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49679"/>
            <a:ext cx="12208584" cy="560831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799E762-1A72-4F68-380A-DFCE13CC6C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cap="all" baseline="0">
                <a:solidFill>
                  <a:schemeClr val="bg2"/>
                </a:solidFill>
                <a:latin typeface="Fira Sans Condensed SemiBold" panose="020B0603050000020004" pitchFamily="34" charset="0"/>
              </a:defRPr>
            </a:lvl1pPr>
          </a:lstStyle>
          <a:p>
            <a:r>
              <a:rPr lang="de-DE" dirty="0"/>
              <a:t>Vielen Dank</a:t>
            </a:r>
            <a:br>
              <a:rPr lang="de-DE" dirty="0"/>
            </a:br>
            <a:r>
              <a:rPr lang="de-DE" dirty="0"/>
              <a:t>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2243770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60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7063746-8112-E413-0FE0-B74AAFB98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2188"/>
            <a:ext cx="10515600" cy="978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F3AA220-2B94-7632-058E-C33BCC769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85999"/>
            <a:ext cx="10515600" cy="3890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D07926-3143-E5FB-87A4-4E2E485D4F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12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E2000B"/>
                </a:solidFill>
                <a:latin typeface="Fira Sans Condensed" panose="020B05030500000200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97FADE-2AA9-2315-CC9B-FD3B54B4B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3440" y="6356350"/>
            <a:ext cx="6029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E2000B"/>
                </a:solidFill>
                <a:latin typeface="Fira Sans Condensed" panose="020B0503050000020004" pitchFamily="34" charset="0"/>
              </a:defRPr>
            </a:lvl1pPr>
          </a:lstStyle>
          <a:p>
            <a:r>
              <a:rPr lang="de-DE"/>
              <a:t>Vorstellung HVF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6C9E9C-EC64-8652-C746-98D15BD642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E2000B"/>
                </a:solidFill>
                <a:latin typeface="Fira Sans Condensed" panose="020B0503050000020004" pitchFamily="34" charset="0"/>
              </a:defRPr>
            </a:lvl1pPr>
          </a:lstStyle>
          <a:p>
            <a:fld id="{7DD29B42-1546-8C47-AC47-2C85F0BA70A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FD357402-4C1B-C89D-6C27-417DC577820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700" y="216218"/>
            <a:ext cx="35941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2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6" r:id="rId2"/>
    <p:sldLayoutId id="2147483650" r:id="rId3"/>
    <p:sldLayoutId id="2147483658" r:id="rId4"/>
    <p:sldLayoutId id="2147483661" r:id="rId5"/>
    <p:sldLayoutId id="2147483668" r:id="rId6"/>
    <p:sldLayoutId id="2147483662" r:id="rId7"/>
    <p:sldLayoutId id="2147483664" r:id="rId8"/>
    <p:sldLayoutId id="2147483663" r:id="rId9"/>
    <p:sldLayoutId id="2147483667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Fira Sans Condensed SemiBold" panose="020B060305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Fira Sans Condensed" panose="020B05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Fira Sans Condensed" panose="020B05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Fira Sans Condensed" panose="020B05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Fira Sans Condensed" panose="020B05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Fira Sans Condensed" panose="020B05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ik-bw.de/BildungKultur/Hochschulen/HS-SO.jsp" TargetMode="External"/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hyperlink" Target="https://www.statistik-bw.de/BildungKultur/Hochschulen/HS-SO.jsp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D0682E-EA9D-5A20-2D03-EF582596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99191"/>
            <a:ext cx="10515600" cy="3393485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br>
              <a:rPr lang="de-DE" dirty="0"/>
            </a:br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Public Administration and Finance Ludwigsburg 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70CB2E3-8A2E-453E-2641-7A6DD80F8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4409693"/>
            <a:ext cx="10515600" cy="1500187"/>
          </a:xfrm>
        </p:spPr>
        <p:txBody>
          <a:bodyPr>
            <a:normAutofit/>
          </a:bodyPr>
          <a:lstStyle/>
          <a:p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4725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1A59B6-3C63-4217-84ED-FEB1356B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sz="4800" dirty="0"/>
            </a:br>
            <a:r>
              <a:rPr lang="de-DE" sz="4800" dirty="0"/>
              <a:t>Studies and Teaching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5109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A3CBD7-62AF-4BB1-A9BE-F39C8EE33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err="1"/>
              <a:t>Reasons</a:t>
            </a:r>
            <a:r>
              <a:rPr lang="de-DE" sz="3200" dirty="0"/>
              <a:t> </a:t>
            </a:r>
            <a:r>
              <a:rPr lang="de-DE" sz="3200" dirty="0" err="1"/>
              <a:t>for</a:t>
            </a:r>
            <a:r>
              <a:rPr lang="de-DE" sz="3200" dirty="0"/>
              <a:t> </a:t>
            </a:r>
            <a:r>
              <a:rPr lang="de-DE" sz="3200" dirty="0" err="1"/>
              <a:t>Studying</a:t>
            </a:r>
            <a:r>
              <a:rPr lang="de-DE" sz="3200" dirty="0"/>
              <a:t> at an Internal UAS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8F38A3-98CC-49A2-B695-0304BD357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de-DE" dirty="0" err="1"/>
              <a:t>Meaningful</a:t>
            </a:r>
            <a:r>
              <a:rPr lang="de-DE" dirty="0"/>
              <a:t> </a:t>
            </a:r>
            <a:r>
              <a:rPr lang="de-DE" dirty="0" err="1"/>
              <a:t>jobs</a:t>
            </a:r>
            <a:r>
              <a:rPr lang="de-DE" dirty="0"/>
              <a:t> </a:t>
            </a:r>
            <a:r>
              <a:rPr lang="de-DE" dirty="0" err="1"/>
              <a:t>serving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interest</a:t>
            </a:r>
            <a:r>
              <a:rPr lang="de-DE" dirty="0"/>
              <a:t>, high </a:t>
            </a:r>
            <a:r>
              <a:rPr lang="de-DE" dirty="0" err="1"/>
              <a:t>responsibility</a:t>
            </a:r>
            <a:r>
              <a:rPr lang="de-DE" dirty="0"/>
              <a:t> fot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common</a:t>
            </a:r>
            <a:r>
              <a:rPr lang="de-DE" dirty="0"/>
              <a:t> </a:t>
            </a:r>
            <a:r>
              <a:rPr lang="de-DE" dirty="0" err="1"/>
              <a:t>interest</a:t>
            </a:r>
            <a:r>
              <a:rPr lang="de-DE" dirty="0"/>
              <a:t> and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society</a:t>
            </a:r>
            <a:endParaRPr lang="de-DE" dirty="0"/>
          </a:p>
          <a:p>
            <a:pPr>
              <a:lnSpc>
                <a:spcPct val="150000"/>
              </a:lnSpc>
            </a:pPr>
            <a:r>
              <a:rPr lang="de-DE" dirty="0" err="1"/>
              <a:t>Certainty</a:t>
            </a:r>
            <a:r>
              <a:rPr lang="de-DE" dirty="0"/>
              <a:t> and </a:t>
            </a:r>
            <a:r>
              <a:rPr lang="de-DE" dirty="0" err="1"/>
              <a:t>security</a:t>
            </a:r>
            <a:r>
              <a:rPr lang="de-DE" dirty="0"/>
              <a:t> 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„</a:t>
            </a:r>
            <a:r>
              <a:rPr lang="de-DE" dirty="0" err="1"/>
              <a:t>civil</a:t>
            </a:r>
            <a:r>
              <a:rPr lang="de-DE" dirty="0"/>
              <a:t> </a:t>
            </a:r>
            <a:r>
              <a:rPr lang="de-DE" dirty="0" err="1"/>
              <a:t>servant</a:t>
            </a:r>
            <a:r>
              <a:rPr lang="de-DE" dirty="0"/>
              <a:t>“-status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studies</a:t>
            </a:r>
            <a:r>
              <a:rPr lang="de-DE" dirty="0"/>
              <a:t>; </a:t>
            </a:r>
            <a:r>
              <a:rPr lang="de-DE" dirty="0" err="1"/>
              <a:t>Students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paid</a:t>
            </a:r>
            <a:r>
              <a:rPr lang="de-DE" dirty="0"/>
              <a:t> (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civil</a:t>
            </a:r>
            <a:r>
              <a:rPr lang="de-DE" dirty="0"/>
              <a:t> </a:t>
            </a:r>
            <a:r>
              <a:rPr lang="de-DE" dirty="0" err="1"/>
              <a:t>servant</a:t>
            </a:r>
            <a:r>
              <a:rPr lang="de-DE" dirty="0"/>
              <a:t>)</a:t>
            </a:r>
          </a:p>
          <a:p>
            <a:pPr>
              <a:lnSpc>
                <a:spcPct val="150000"/>
              </a:lnSpc>
            </a:pPr>
            <a:r>
              <a:rPr lang="de-DE" dirty="0"/>
              <a:t>Clear </a:t>
            </a:r>
            <a:r>
              <a:rPr lang="de-DE" dirty="0" err="1"/>
              <a:t>perspecitve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future</a:t>
            </a:r>
            <a:r>
              <a:rPr lang="de-DE" dirty="0"/>
              <a:t> </a:t>
            </a:r>
            <a:r>
              <a:rPr lang="de-DE" dirty="0" err="1"/>
              <a:t>job</a:t>
            </a:r>
            <a:r>
              <a:rPr lang="de-DE" dirty="0"/>
              <a:t> and </a:t>
            </a:r>
            <a:r>
              <a:rPr lang="de-DE" dirty="0" err="1"/>
              <a:t>proile</a:t>
            </a:r>
            <a:r>
              <a:rPr lang="de-DE" dirty="0"/>
              <a:t>, </a:t>
            </a:r>
            <a:r>
              <a:rPr lang="de-DE" dirty="0" err="1"/>
              <a:t>seamless</a:t>
            </a:r>
            <a:r>
              <a:rPr lang="de-DE" dirty="0"/>
              <a:t> </a:t>
            </a:r>
            <a:r>
              <a:rPr lang="de-DE" dirty="0" err="1"/>
              <a:t>transition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job</a:t>
            </a:r>
            <a:endParaRPr lang="de-DE" dirty="0"/>
          </a:p>
          <a:p>
            <a:pPr>
              <a:lnSpc>
                <a:spcPct val="150000"/>
              </a:lnSpc>
            </a:pPr>
            <a:r>
              <a:rPr lang="de-DE" dirty="0"/>
              <a:t>Many </a:t>
            </a:r>
            <a:r>
              <a:rPr lang="de-DE" dirty="0" err="1"/>
              <a:t>opportuinies</a:t>
            </a:r>
            <a:r>
              <a:rPr lang="de-DE" dirty="0"/>
              <a:t> and </a:t>
            </a:r>
            <a:r>
              <a:rPr lang="de-DE" dirty="0" err="1"/>
              <a:t>career</a:t>
            </a:r>
            <a:r>
              <a:rPr lang="de-DE" dirty="0"/>
              <a:t> </a:t>
            </a:r>
            <a:r>
              <a:rPr lang="de-DE" dirty="0" err="1"/>
              <a:t>perspectives</a:t>
            </a:r>
            <a:r>
              <a:rPr lang="de-DE" dirty="0"/>
              <a:t> </a:t>
            </a:r>
            <a:r>
              <a:rPr lang="de-DE" dirty="0" err="1"/>
              <a:t>within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sector</a:t>
            </a:r>
            <a:endParaRPr lang="de-DE" dirty="0"/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8589AB7-6231-4472-8613-8ABE6476B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9B42-1546-8C47-AC47-2C85F0BA70A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6330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897A0E-39B3-67DD-91CB-2400D0945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err="1"/>
              <a:t>Faculties</a:t>
            </a:r>
            <a:r>
              <a:rPr lang="de-DE" sz="3200" dirty="0"/>
              <a:t> and Programmes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56A6A7-BE5F-4C82-9FAC-89CA8E30B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9B42-1546-8C47-AC47-2C85F0BA70A9}" type="slidenum">
              <a:rPr lang="de-DE" smtClean="0"/>
              <a:t>12</a:t>
            </a:fld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78C88C7-A74E-46B5-9407-ABDFE285FB01}"/>
              </a:ext>
            </a:extLst>
          </p:cNvPr>
          <p:cNvSpPr/>
          <p:nvPr/>
        </p:nvSpPr>
        <p:spPr bwMode="auto">
          <a:xfrm>
            <a:off x="6552024" y="3263082"/>
            <a:ext cx="3732713" cy="191558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lIns="72000" tIns="72000" rIns="36000" bIns="36000"/>
          <a:lstStyle/>
          <a:p>
            <a:pPr marL="190495" indent="-190495">
              <a:buFontTx/>
              <a:buChar char="•"/>
            </a:pPr>
            <a:endParaRPr lang="de-DE" sz="1400" kern="0" dirty="0">
              <a:solidFill>
                <a:prstClr val="black"/>
              </a:solidFill>
              <a:latin typeface="Fira Sans Condensed" panose="020B0503050000020004" pitchFamily="34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80AAD100-6C73-491D-AFDE-1A39BFFCD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631" y="1679090"/>
            <a:ext cx="7644106" cy="1364397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lIns="72000" tIns="72000" rIns="36000" bIns="36000"/>
          <a:lstStyle/>
          <a:p>
            <a:pPr marL="190495" indent="-190495">
              <a:buFontTx/>
              <a:buChar char="•"/>
              <a:defRPr/>
            </a:pPr>
            <a:endParaRPr lang="de-DE" altLang="de-DE" sz="1400" kern="0" dirty="0">
              <a:solidFill>
                <a:prstClr val="black"/>
              </a:solidFill>
              <a:latin typeface="Fira Sans Condensed" panose="020B0503050000020004" pitchFamily="34" charset="0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08D22C80-069B-4D80-89A0-6F5D2FC14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3647" y="3265735"/>
            <a:ext cx="3902790" cy="190559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lIns="72000" tIns="72000" rIns="36000" bIns="36000"/>
          <a:lstStyle/>
          <a:p>
            <a:pPr marL="190495" indent="-190495">
              <a:buFontTx/>
              <a:buChar char="•"/>
              <a:defRPr/>
            </a:pPr>
            <a:endParaRPr lang="de-DE" altLang="de-DE" sz="1400" kern="0" dirty="0">
              <a:solidFill>
                <a:prstClr val="black"/>
              </a:solidFill>
              <a:latin typeface="Fira Sans Condensed" panose="020B05030500000200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16872491-C794-4D60-9869-180816E65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5953" y="4310395"/>
            <a:ext cx="1501380" cy="70288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lIns="72000" tIns="0" rIns="72000" bIns="0" anchor="ctr"/>
          <a:lstStyle/>
          <a:p>
            <a:pPr algn="ctr">
              <a:lnSpc>
                <a:spcPts val="1700"/>
              </a:lnSpc>
              <a:defRPr/>
            </a:pPr>
            <a:r>
              <a:rPr lang="de-DE" sz="1400" b="1" kern="0" dirty="0">
                <a:latin typeface="Fira Sans Condensed" panose="020B0503050000020004" pitchFamily="34" charset="0"/>
              </a:rPr>
              <a:t>Public Financial Management 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51C63C21-CD9B-44F2-8BA7-0A3D951C1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3510" y="3445222"/>
            <a:ext cx="1501380" cy="75786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lIns="72000" tIns="0" rIns="72000" bIns="0" anchor="ctr"/>
          <a:lstStyle/>
          <a:p>
            <a:pPr algn="ctr">
              <a:defRPr/>
            </a:pPr>
            <a:r>
              <a:rPr lang="de-DE" sz="1400" b="1" kern="0" dirty="0">
                <a:latin typeface="Fira Sans Condensed" panose="020B0503050000020004" pitchFamily="34" charset="0"/>
              </a:rPr>
              <a:t>Public Management</a:t>
            </a: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9614798A-545F-401B-BF49-BCD4B1705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9203" y="1973378"/>
            <a:ext cx="2220149" cy="93010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lIns="72000" tIns="0" rIns="72000" bIns="0" anchor="ctr"/>
          <a:lstStyle/>
          <a:p>
            <a:pPr algn="ctr"/>
            <a:r>
              <a:rPr lang="de-DE" sz="1600" b="1" kern="0" dirty="0">
                <a:latin typeface="Fira Sans Condensed" panose="020B0503050000020004" pitchFamily="34" charset="0"/>
              </a:rPr>
              <a:t>European Public Administration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E60D52D4-0529-4E6E-AE81-F36B311C7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9589" y="1960320"/>
            <a:ext cx="2107743" cy="93010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lIns="72000" tIns="0" rIns="72000" bIns="0" anchor="ctr"/>
          <a:lstStyle/>
          <a:p>
            <a:pPr algn="ctr"/>
            <a:r>
              <a:rPr lang="de-DE" sz="1600" b="1" kern="0" dirty="0">
                <a:latin typeface="Fira Sans Condensed" panose="020B0503050000020004" pitchFamily="34" charset="0"/>
              </a:rPr>
              <a:t>Public Management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5A67DDA0-681B-47E7-9455-D15D67615D63}"/>
              </a:ext>
            </a:extLst>
          </p:cNvPr>
          <p:cNvSpPr/>
          <p:nvPr/>
        </p:nvSpPr>
        <p:spPr bwMode="auto">
          <a:xfrm>
            <a:off x="2650443" y="5342824"/>
            <a:ext cx="3785993" cy="1004471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de-DE" b="1" dirty="0">
              <a:solidFill>
                <a:prstClr val="white"/>
              </a:solidFill>
              <a:latin typeface="Fira Sans Condensed" panose="020B0503050000020004" pitchFamily="34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5898DD80-4726-4228-AF22-C935E48B6A18}"/>
              </a:ext>
            </a:extLst>
          </p:cNvPr>
          <p:cNvSpPr/>
          <p:nvPr/>
        </p:nvSpPr>
        <p:spPr bwMode="auto">
          <a:xfrm>
            <a:off x="1830677" y="3260845"/>
            <a:ext cx="845122" cy="1905599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DE" b="1" kern="0" dirty="0">
                <a:solidFill>
                  <a:schemeClr val="bg1"/>
                </a:solidFill>
                <a:latin typeface="Fira Sans Condensed" panose="020B0503050000020004" pitchFamily="34" charset="0"/>
              </a:rPr>
              <a:t>Bachelor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7A4B1A36-2E7B-479B-8F2A-BCCC16B16CD0}"/>
              </a:ext>
            </a:extLst>
          </p:cNvPr>
          <p:cNvSpPr/>
          <p:nvPr/>
        </p:nvSpPr>
        <p:spPr bwMode="auto">
          <a:xfrm>
            <a:off x="1842989" y="1676471"/>
            <a:ext cx="789940" cy="1364397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DE" b="1" kern="0" dirty="0">
                <a:solidFill>
                  <a:schemeClr val="bg1"/>
                </a:solidFill>
                <a:latin typeface="Fira Sans Condensed" panose="020B0503050000020004" pitchFamily="34" charset="0"/>
              </a:rPr>
              <a:t>Master</a:t>
            </a:r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24D314CF-2441-41E6-A968-CF24C9FAF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881" y="3445224"/>
            <a:ext cx="1501380" cy="75634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lIns="72000" tIns="0" rIns="72000" bIns="0" anchor="ctr"/>
          <a:lstStyle/>
          <a:p>
            <a:pPr algn="ctr">
              <a:lnSpc>
                <a:spcPts val="1700"/>
              </a:lnSpc>
              <a:defRPr/>
            </a:pPr>
            <a:r>
              <a:rPr lang="de-DE" sz="1400" b="1" kern="0" dirty="0">
                <a:latin typeface="Fira Sans Condensed" panose="020B0503050000020004" pitchFamily="34" charset="0"/>
              </a:rPr>
              <a:t>Pension Insurance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360DFD12-D79A-4D3B-B30F-94EC80F914CB}"/>
              </a:ext>
            </a:extLst>
          </p:cNvPr>
          <p:cNvSpPr/>
          <p:nvPr/>
        </p:nvSpPr>
        <p:spPr bwMode="auto">
          <a:xfrm>
            <a:off x="7343835" y="3445222"/>
            <a:ext cx="2091656" cy="158591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lIns="72000" tIns="0" rIns="72000" bIns="0" anchor="ctr"/>
          <a:lstStyle/>
          <a:p>
            <a:pPr algn="ctr"/>
            <a:endParaRPr lang="de-DE" sz="2000" kern="0" dirty="0">
              <a:latin typeface="Fira Sans Condensed" panose="020B05030500000200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C0F1579A-A8E2-4A55-8E61-BE5CB45AF72F}"/>
              </a:ext>
            </a:extLst>
          </p:cNvPr>
          <p:cNvSpPr/>
          <p:nvPr/>
        </p:nvSpPr>
        <p:spPr bwMode="auto">
          <a:xfrm>
            <a:off x="6544888" y="5351879"/>
            <a:ext cx="3739849" cy="1004471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dirty="0">
              <a:latin typeface="Fira Sans Condensed" panose="020B0503050000020004" pitchFamily="34" charset="0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5330CA2A-75B7-48CE-A494-5D6C65046D90}"/>
              </a:ext>
            </a:extLst>
          </p:cNvPr>
          <p:cNvSpPr txBox="1"/>
          <p:nvPr/>
        </p:nvSpPr>
        <p:spPr>
          <a:xfrm>
            <a:off x="7203507" y="5443101"/>
            <a:ext cx="247375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Fira Sans Condensed" panose="020B0503050000020004" pitchFamily="34" charset="0"/>
                <a:cs typeface="Calibri" panose="020F0502020204030204" pitchFamily="34" charset="0"/>
              </a:rPr>
              <a:t>Faculty II –</a:t>
            </a:r>
          </a:p>
          <a:p>
            <a:pPr algn="ctr"/>
            <a:r>
              <a:rPr lang="de-DE" b="1" dirty="0">
                <a:solidFill>
                  <a:schemeClr val="bg1"/>
                </a:solidFill>
                <a:latin typeface="Fira Sans Condensed" panose="020B0503050000020004" pitchFamily="34" charset="0"/>
                <a:cs typeface="Calibri" panose="020F0502020204030204" pitchFamily="34" charset="0"/>
              </a:rPr>
              <a:t>Tax- and Business Law 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EC38AF70-8B21-43A5-A031-E6D63B4A1F74}"/>
              </a:ext>
            </a:extLst>
          </p:cNvPr>
          <p:cNvSpPr txBox="1"/>
          <p:nvPr/>
        </p:nvSpPr>
        <p:spPr>
          <a:xfrm>
            <a:off x="7628524" y="4043543"/>
            <a:ext cx="162371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err="1">
                <a:latin typeface="Fira Sans Condensed" panose="020B0503050000020004" pitchFamily="34" charset="0"/>
                <a:cs typeface="Calibri" panose="020F0502020204030204" pitchFamily="34" charset="0"/>
              </a:rPr>
              <a:t>Tax</a:t>
            </a:r>
            <a:r>
              <a:rPr lang="de-DE" sz="1400" b="1" dirty="0">
                <a:latin typeface="Fira Sans Condensed" panose="020B0503050000020004" pitchFamily="34" charset="0"/>
                <a:cs typeface="Calibri" panose="020F0502020204030204" pitchFamily="34" charset="0"/>
              </a:rPr>
              <a:t> Administration 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B24322A4-A61A-4EE8-8735-A16C2BBE120B}"/>
              </a:ext>
            </a:extLst>
          </p:cNvPr>
          <p:cNvSpPr txBox="1"/>
          <p:nvPr/>
        </p:nvSpPr>
        <p:spPr>
          <a:xfrm>
            <a:off x="3309881" y="5451210"/>
            <a:ext cx="2350322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b="1" dirty="0">
                <a:solidFill>
                  <a:prstClr val="white"/>
                </a:solidFill>
                <a:latin typeface="Fira Sans Condensed" panose="020B0503050000020004" pitchFamily="34" charset="0"/>
              </a:rPr>
              <a:t>Faculty I </a:t>
            </a:r>
            <a:r>
              <a:rPr lang="de-DE" b="1" dirty="0">
                <a:solidFill>
                  <a:schemeClr val="bg1"/>
                </a:solidFill>
                <a:latin typeface="Fira Sans Condensed" panose="020B0503050000020004" pitchFamily="34" charset="0"/>
                <a:cs typeface="Calibri" panose="020F0502020204030204" pitchFamily="34" charset="0"/>
              </a:rPr>
              <a:t>–</a:t>
            </a:r>
            <a:r>
              <a:rPr lang="de-DE" b="1" dirty="0">
                <a:solidFill>
                  <a:prstClr val="white"/>
                </a:solidFill>
                <a:latin typeface="Fira Sans Condensed" panose="020B0503050000020004" pitchFamily="34" charset="0"/>
              </a:rPr>
              <a:t>  </a:t>
            </a:r>
          </a:p>
          <a:p>
            <a:pPr algn="ctr"/>
            <a:r>
              <a:rPr lang="de-DE" b="1" dirty="0">
                <a:solidFill>
                  <a:prstClr val="white"/>
                </a:solidFill>
                <a:latin typeface="Fira Sans Condensed" panose="020B0503050000020004" pitchFamily="34" charset="0"/>
              </a:rPr>
              <a:t>Management and Law</a:t>
            </a: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31C84525-45EE-41B2-968C-72EFE7C9C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6096" y="4310395"/>
            <a:ext cx="1501380" cy="70288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lIns="72000" tIns="0" rIns="72000" bIns="0" anchor="ctr"/>
          <a:lstStyle/>
          <a:p>
            <a:pPr algn="ctr">
              <a:lnSpc>
                <a:spcPts val="1700"/>
              </a:lnSpc>
              <a:defRPr/>
            </a:pPr>
            <a:r>
              <a:rPr lang="de-DE" sz="1400" b="1" kern="0" dirty="0" err="1">
                <a:latin typeface="Fira Sans Condensed" panose="020B0503050000020004" pitchFamily="34" charset="0"/>
              </a:rPr>
              <a:t>Digitization</a:t>
            </a:r>
            <a:r>
              <a:rPr lang="de-DE" sz="1400" b="1" kern="0" dirty="0">
                <a:latin typeface="Fira Sans Condensed" panose="020B0503050000020004" pitchFamily="34" charset="0"/>
              </a:rPr>
              <a:t> of Public Administration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C77B1CD-33FE-40F6-8A69-D47E945DE060}"/>
              </a:ext>
            </a:extLst>
          </p:cNvPr>
          <p:cNvSpPr/>
          <p:nvPr/>
        </p:nvSpPr>
        <p:spPr>
          <a:xfrm>
            <a:off x="1276539" y="3069174"/>
            <a:ext cx="9008198" cy="2212576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643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76F12-2EBF-41CF-AECD-CFA86A825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2188"/>
            <a:ext cx="10515600" cy="978852"/>
          </a:xfrm>
        </p:spPr>
        <p:txBody>
          <a:bodyPr>
            <a:normAutofit/>
          </a:bodyPr>
          <a:lstStyle/>
          <a:p>
            <a:r>
              <a:rPr lang="de-DE" b="1" dirty="0">
                <a:latin typeface="Fira Sans Condensed" panose="020B0503050000020004" pitchFamily="34" charset="0"/>
              </a:rPr>
              <a:t>Bachelor Programmes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8D686D-D42B-4184-8350-8FE92068C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1BFB9DF-0A98-431A-9FFB-0C4FFAAD8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9B42-1546-8C47-AC47-2C85F0BA70A9}" type="slidenum">
              <a:rPr lang="de-DE" smtClean="0"/>
              <a:t>13</a:t>
            </a:fld>
            <a:endParaRPr lang="de-DE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B6E30040-849D-441C-8CE4-6EE9369EC6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705178"/>
              </p:ext>
            </p:extLst>
          </p:nvPr>
        </p:nvGraphicFramePr>
        <p:xfrm>
          <a:off x="838200" y="1971040"/>
          <a:ext cx="8526361" cy="437960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738404">
                  <a:extLst>
                    <a:ext uri="{9D8B030D-6E8A-4147-A177-3AD203B41FA5}">
                      <a16:colId xmlns:a16="http://schemas.microsoft.com/office/drawing/2014/main" val="2469325748"/>
                    </a:ext>
                  </a:extLst>
                </a:gridCol>
                <a:gridCol w="5787957">
                  <a:extLst>
                    <a:ext uri="{9D8B030D-6E8A-4147-A177-3AD203B41FA5}">
                      <a16:colId xmlns:a16="http://schemas.microsoft.com/office/drawing/2014/main" val="3224824272"/>
                    </a:ext>
                  </a:extLst>
                </a:gridCol>
              </a:tblGrid>
              <a:tr h="319667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400" u="sng" kern="1200" dirty="0">
                        <a:solidFill>
                          <a:schemeClr val="dk1"/>
                        </a:solidFill>
                        <a:latin typeface="Fira Sans Condensed" panose="020B05030500000200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>
                        <a:latin typeface="Fira Sans Condensed" panose="020B05030500000200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349770"/>
                  </a:ext>
                </a:extLst>
              </a:tr>
              <a:tr h="771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latin typeface="Fira Sans Condensed" panose="020B0503050000020004" pitchFamily="34" charset="0"/>
                        </a:rPr>
                        <a:t>Tax</a:t>
                      </a:r>
                      <a:r>
                        <a:rPr lang="de-DE" sz="1400" dirty="0">
                          <a:latin typeface="Fira Sans Condensed" panose="020B0503050000020004" pitchFamily="34" charset="0"/>
                        </a:rPr>
                        <a:t> Administration (Ministry of Finance BW)</a:t>
                      </a:r>
                    </a:p>
                    <a:p>
                      <a:endParaRPr lang="de-DE" sz="1400" dirty="0">
                        <a:latin typeface="Fira Sans Condensed" panose="020B050305000002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 err="1">
                          <a:latin typeface="Fira Sans Condensed" panose="020B0503050000020004" pitchFamily="34" charset="0"/>
                        </a:rPr>
                        <a:t>Careerpath</a:t>
                      </a:r>
                      <a:r>
                        <a:rPr lang="de-DE" sz="1200" dirty="0">
                          <a:latin typeface="Fira Sans Condensed" panose="020B0503050000020004" pitchFamily="34" charset="0"/>
                        </a:rPr>
                        <a:t> „gehobener Dienst der Steuerverwaltung“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>
                          <a:latin typeface="Fira Sans Condensed" panose="020B0503050000020004" pitchFamily="34" charset="0"/>
                        </a:rPr>
                        <a:t>App. 480 </a:t>
                      </a:r>
                      <a:r>
                        <a:rPr lang="de-DE" sz="1200" dirty="0" err="1">
                          <a:latin typeface="Fira Sans Condensed" panose="020B0503050000020004" pitchFamily="34" charset="0"/>
                        </a:rPr>
                        <a:t>students</a:t>
                      </a:r>
                      <a:r>
                        <a:rPr lang="de-DE" sz="1200" dirty="0">
                          <a:latin typeface="Fira Sans Condensed" panose="020B0503050000020004" pitchFamily="34" charset="0"/>
                        </a:rPr>
                        <a:t> per </a:t>
                      </a:r>
                      <a:r>
                        <a:rPr lang="de-DE" sz="1200" dirty="0" err="1">
                          <a:latin typeface="Fira Sans Condensed" panose="020B0503050000020004" pitchFamily="34" charset="0"/>
                        </a:rPr>
                        <a:t>year</a:t>
                      </a:r>
                      <a:endParaRPr lang="de-DE" sz="1200" dirty="0">
                        <a:latin typeface="Fira Sans Condensed" panose="020B0503050000020004" pitchFamily="34" charset="0"/>
                      </a:endParaRPr>
                    </a:p>
                    <a:p>
                      <a:pPr marL="285750" indent="-28575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>
                          <a:latin typeface="Fira Sans Condensed" panose="020B0503050000020004" pitchFamily="34" charset="0"/>
                        </a:rPr>
                        <a:t>Bachelor </a:t>
                      </a:r>
                      <a:r>
                        <a:rPr lang="de-DE" sz="1200" dirty="0" err="1">
                          <a:latin typeface="Fira Sans Condensed" panose="020B0503050000020004" pitchFamily="34" charset="0"/>
                        </a:rPr>
                        <a:t>of</a:t>
                      </a:r>
                      <a:r>
                        <a:rPr lang="de-DE" sz="1200" dirty="0">
                          <a:latin typeface="Fira Sans Condensed" panose="020B0503050000020004" pitchFamily="34" charset="0"/>
                        </a:rPr>
                        <a:t> Laws (LL.B.)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812106"/>
                  </a:ext>
                </a:extLst>
              </a:tr>
              <a:tr h="771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Fira Sans Condensed" panose="020B0503050000020004" pitchFamily="34" charset="0"/>
                        </a:rPr>
                        <a:t>Public Management (</a:t>
                      </a:r>
                      <a:r>
                        <a:rPr lang="de-DE" sz="1400" dirty="0" err="1">
                          <a:latin typeface="Fira Sans Condensed" panose="020B0503050000020004" pitchFamily="34" charset="0"/>
                        </a:rPr>
                        <a:t>communities</a:t>
                      </a:r>
                      <a:r>
                        <a:rPr lang="de-DE" sz="1400" dirty="0">
                          <a:latin typeface="Fira Sans Condensed" panose="020B0503050000020004" pitchFamily="34" charset="0"/>
                        </a:rPr>
                        <a:t>)</a:t>
                      </a:r>
                    </a:p>
                    <a:p>
                      <a:endParaRPr lang="de-DE" sz="1400" dirty="0">
                        <a:latin typeface="Fira Sans Condensed" panose="020B050305000002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 err="1">
                          <a:latin typeface="Fira Sans Condensed" panose="020B0503050000020004" pitchFamily="34" charset="0"/>
                        </a:rPr>
                        <a:t>Careerpath</a:t>
                      </a:r>
                      <a:r>
                        <a:rPr lang="de-DE" sz="1200" dirty="0">
                          <a:latin typeface="Fira Sans Condensed" panose="020B0503050000020004" pitchFamily="34" charset="0"/>
                        </a:rPr>
                        <a:t> „gehobener Dienst der Innenverwaltung“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200" dirty="0">
                          <a:latin typeface="Fira Sans Condensed" panose="020B0503050000020004" pitchFamily="34" charset="0"/>
                        </a:rPr>
                        <a:t>App. 350 </a:t>
                      </a:r>
                      <a:r>
                        <a:rPr lang="de-DE" sz="1200" dirty="0" err="1">
                          <a:latin typeface="Fira Sans Condensed" panose="020B0503050000020004" pitchFamily="34" charset="0"/>
                        </a:rPr>
                        <a:t>students</a:t>
                      </a:r>
                      <a:r>
                        <a:rPr lang="de-DE" sz="1200" dirty="0">
                          <a:latin typeface="Fira Sans Condensed" panose="020B0503050000020004" pitchFamily="34" charset="0"/>
                        </a:rPr>
                        <a:t> per </a:t>
                      </a:r>
                      <a:r>
                        <a:rPr lang="de-DE" sz="1200" dirty="0" err="1">
                          <a:latin typeface="Fira Sans Condensed" panose="020B0503050000020004" pitchFamily="34" charset="0"/>
                        </a:rPr>
                        <a:t>year</a:t>
                      </a:r>
                      <a:endParaRPr lang="de-DE" sz="1200" dirty="0">
                        <a:latin typeface="Fira Sans Condensed" panose="020B0503050000020004" pitchFamily="34" charset="0"/>
                      </a:endParaRPr>
                    </a:p>
                    <a:p>
                      <a:pPr marL="285750" indent="-28575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>
                          <a:latin typeface="Fira Sans Condensed" panose="020B0503050000020004" pitchFamily="34" charset="0"/>
                        </a:rPr>
                        <a:t>Bachelor </a:t>
                      </a:r>
                      <a:r>
                        <a:rPr lang="de-DE" sz="1200" dirty="0" err="1">
                          <a:latin typeface="Fira Sans Condensed" panose="020B0503050000020004" pitchFamily="34" charset="0"/>
                        </a:rPr>
                        <a:t>of</a:t>
                      </a:r>
                      <a:r>
                        <a:rPr lang="de-DE" sz="1200" dirty="0">
                          <a:latin typeface="Fira Sans Condensed" panose="020B0503050000020004" pitchFamily="34" charset="0"/>
                        </a:rPr>
                        <a:t> Arts (B.A.)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215997"/>
                  </a:ext>
                </a:extLst>
              </a:tr>
              <a:tr h="771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Fira Sans Condensed" panose="020B0503050000020004" pitchFamily="34" charset="0"/>
                        </a:rPr>
                        <a:t>Public Financial Management (Ministry of Finance BW)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 err="1">
                          <a:latin typeface="Fira Sans Condensed" panose="020B0503050000020004" pitchFamily="34" charset="0"/>
                        </a:rPr>
                        <a:t>Careerpath</a:t>
                      </a:r>
                      <a:r>
                        <a:rPr lang="de-DE" sz="1200" dirty="0">
                          <a:latin typeface="Fira Sans Condensed" panose="020B0503050000020004" pitchFamily="34" charset="0"/>
                        </a:rPr>
                        <a:t> „gehobener Dienst der Allgemeinen Finanzverwaltung“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200" dirty="0">
                          <a:latin typeface="Fira Sans Condensed" panose="020B0503050000020004" pitchFamily="34" charset="0"/>
                        </a:rPr>
                        <a:t>ca. 60 </a:t>
                      </a:r>
                      <a:r>
                        <a:rPr lang="de-DE" sz="1200" dirty="0" err="1">
                          <a:latin typeface="Fira Sans Condensed" panose="020B0503050000020004" pitchFamily="34" charset="0"/>
                        </a:rPr>
                        <a:t>students</a:t>
                      </a:r>
                      <a:r>
                        <a:rPr lang="de-DE" sz="1200" dirty="0">
                          <a:latin typeface="Fira Sans Condensed" panose="020B0503050000020004" pitchFamily="34" charset="0"/>
                        </a:rPr>
                        <a:t> per </a:t>
                      </a:r>
                      <a:r>
                        <a:rPr lang="de-DE" sz="1200" dirty="0" err="1">
                          <a:latin typeface="Fira Sans Condensed" panose="020B0503050000020004" pitchFamily="34" charset="0"/>
                        </a:rPr>
                        <a:t>year</a:t>
                      </a:r>
                      <a:endParaRPr lang="de-DE" sz="1200" dirty="0">
                        <a:latin typeface="Fira Sans Condensed" panose="020B0503050000020004" pitchFamily="34" charset="0"/>
                      </a:endParaRPr>
                    </a:p>
                    <a:p>
                      <a:pPr marL="285750" indent="-28575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>
                          <a:latin typeface="Fira Sans Condensed" panose="020B0503050000020004" pitchFamily="34" charset="0"/>
                        </a:rPr>
                        <a:t>Bachelor </a:t>
                      </a:r>
                      <a:r>
                        <a:rPr lang="de-DE" sz="1200" dirty="0" err="1">
                          <a:latin typeface="Fira Sans Condensed" panose="020B0503050000020004" pitchFamily="34" charset="0"/>
                        </a:rPr>
                        <a:t>of</a:t>
                      </a:r>
                      <a:r>
                        <a:rPr lang="de-DE" sz="1200" dirty="0">
                          <a:latin typeface="Fira Sans Condensed" panose="020B0503050000020004" pitchFamily="34" charset="0"/>
                        </a:rPr>
                        <a:t> Laws (LL.B.)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919081"/>
                  </a:ext>
                </a:extLst>
              </a:tr>
              <a:tr h="8014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Fira Sans Condensed" panose="020B0503050000020004" pitchFamily="34" charset="0"/>
                        </a:rPr>
                        <a:t>Pension Insurance (Pension Insurance BW)</a:t>
                      </a:r>
                    </a:p>
                    <a:p>
                      <a:endParaRPr lang="de-DE" sz="1400" dirty="0">
                        <a:latin typeface="Fira Sans Condensed" panose="020B050305000002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 err="1">
                          <a:latin typeface="Fira Sans Condensed" panose="020B0503050000020004" pitchFamily="34" charset="0"/>
                        </a:rPr>
                        <a:t>Careerpath</a:t>
                      </a:r>
                      <a:r>
                        <a:rPr lang="de-DE" sz="1200" dirty="0">
                          <a:latin typeface="Fira Sans Condensed" panose="020B0503050000020004" pitchFamily="34" charset="0"/>
                        </a:rPr>
                        <a:t> „gehobener Verwaltungsdienst in der gesetzlichen Rentenversicherung“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200" dirty="0">
                          <a:latin typeface="Fira Sans Condensed" panose="020B0503050000020004" pitchFamily="34" charset="0"/>
                        </a:rPr>
                        <a:t>App. 70 </a:t>
                      </a:r>
                      <a:r>
                        <a:rPr lang="de-DE" sz="1200" dirty="0" err="1">
                          <a:latin typeface="Fira Sans Condensed" panose="020B0503050000020004" pitchFamily="34" charset="0"/>
                        </a:rPr>
                        <a:t>students</a:t>
                      </a:r>
                      <a:r>
                        <a:rPr lang="de-DE" sz="1200" dirty="0">
                          <a:latin typeface="Fira Sans Condensed" panose="020B0503050000020004" pitchFamily="34" charset="0"/>
                        </a:rPr>
                        <a:t> per </a:t>
                      </a:r>
                      <a:r>
                        <a:rPr lang="de-DE" sz="1200" dirty="0" err="1">
                          <a:latin typeface="Fira Sans Condensed" panose="020B0503050000020004" pitchFamily="34" charset="0"/>
                        </a:rPr>
                        <a:t>year</a:t>
                      </a:r>
                      <a:endParaRPr lang="de-DE" sz="1200" dirty="0">
                        <a:latin typeface="Fira Sans Condensed" panose="020B0503050000020004" pitchFamily="34" charset="0"/>
                      </a:endParaRPr>
                    </a:p>
                    <a:p>
                      <a:pPr marL="285750" indent="-28575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>
                          <a:latin typeface="Fira Sans Condensed" panose="020B0503050000020004" pitchFamily="34" charset="0"/>
                        </a:rPr>
                        <a:t>Bachelor </a:t>
                      </a:r>
                      <a:r>
                        <a:rPr lang="de-DE" sz="1200" dirty="0" err="1">
                          <a:latin typeface="Fira Sans Condensed" panose="020B0503050000020004" pitchFamily="34" charset="0"/>
                        </a:rPr>
                        <a:t>of</a:t>
                      </a:r>
                      <a:r>
                        <a:rPr lang="de-DE" sz="1200" dirty="0">
                          <a:latin typeface="Fira Sans Condensed" panose="020B0503050000020004" pitchFamily="34" charset="0"/>
                        </a:rPr>
                        <a:t> Laws (LL.B.)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586380"/>
                  </a:ext>
                </a:extLst>
              </a:tr>
              <a:tr h="771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latin typeface="Fira Sans Condensed" panose="020B0503050000020004" pitchFamily="34" charset="0"/>
                        </a:rPr>
                        <a:t>Digitization</a:t>
                      </a:r>
                      <a:r>
                        <a:rPr lang="de-DE" sz="1400" dirty="0">
                          <a:latin typeface="Fira Sans Condensed" panose="020B0503050000020004" pitchFamily="34" charset="0"/>
                        </a:rPr>
                        <a:t> of Public Administration (</a:t>
                      </a:r>
                      <a:r>
                        <a:rPr lang="de-DE" sz="1400" dirty="0" err="1">
                          <a:latin typeface="Fira Sans Condensed" panose="020B0503050000020004" pitchFamily="34" charset="0"/>
                        </a:rPr>
                        <a:t>local</a:t>
                      </a:r>
                      <a:r>
                        <a:rPr lang="de-DE" sz="1400" dirty="0">
                          <a:latin typeface="Fira Sans Condensed" panose="020B0503050000020004" pitchFamily="34" charset="0"/>
                        </a:rPr>
                        <a:t> </a:t>
                      </a:r>
                      <a:r>
                        <a:rPr lang="de-DE" sz="1400" dirty="0" err="1">
                          <a:latin typeface="Fira Sans Condensed" panose="020B0503050000020004" pitchFamily="34" charset="0"/>
                        </a:rPr>
                        <a:t>communities</a:t>
                      </a:r>
                      <a:r>
                        <a:rPr lang="de-DE" sz="1400" dirty="0">
                          <a:latin typeface="Fira Sans Condensed" panose="020B0503050000020004" pitchFamily="34" charset="0"/>
                        </a:rPr>
                        <a:t>)</a:t>
                      </a:r>
                    </a:p>
                    <a:p>
                      <a:endParaRPr lang="de-DE" sz="1400" dirty="0">
                        <a:latin typeface="Fira Sans Condensed" panose="020B050305000002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 err="1">
                          <a:latin typeface="Fira Sans Condensed" panose="020B0503050000020004" pitchFamily="34" charset="0"/>
                        </a:rPr>
                        <a:t>Careerapth</a:t>
                      </a:r>
                      <a:r>
                        <a:rPr lang="de-DE" sz="1200" dirty="0">
                          <a:latin typeface="Fira Sans Condensed" panose="020B0503050000020004" pitchFamily="34" charset="0"/>
                        </a:rPr>
                        <a:t> „gehobener Dienst im digitalen Verwaltungsmanagement“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200" dirty="0">
                          <a:latin typeface="Fira Sans Condensed" panose="020B0503050000020004" pitchFamily="34" charset="0"/>
                        </a:rPr>
                        <a:t>App. 25 </a:t>
                      </a:r>
                      <a:r>
                        <a:rPr lang="de-DE" sz="1200" dirty="0" err="1">
                          <a:latin typeface="Fira Sans Condensed" panose="020B0503050000020004" pitchFamily="34" charset="0"/>
                        </a:rPr>
                        <a:t>students</a:t>
                      </a:r>
                      <a:r>
                        <a:rPr lang="de-DE" sz="1200" dirty="0">
                          <a:latin typeface="Fira Sans Condensed" panose="020B0503050000020004" pitchFamily="34" charset="0"/>
                        </a:rPr>
                        <a:t> per </a:t>
                      </a:r>
                      <a:r>
                        <a:rPr lang="de-DE" sz="1200" dirty="0" err="1">
                          <a:latin typeface="Fira Sans Condensed" panose="020B0503050000020004" pitchFamily="34" charset="0"/>
                        </a:rPr>
                        <a:t>year</a:t>
                      </a:r>
                      <a:endParaRPr lang="de-DE" sz="1200" dirty="0">
                        <a:latin typeface="Fira Sans Condensed" panose="020B0503050000020004" pitchFamily="34" charset="0"/>
                      </a:endParaRPr>
                    </a:p>
                    <a:p>
                      <a:pPr marL="285750" indent="-28575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>
                          <a:latin typeface="Fira Sans Condensed" panose="020B0503050000020004" pitchFamily="34" charset="0"/>
                        </a:rPr>
                        <a:t>Bachelor </a:t>
                      </a:r>
                      <a:r>
                        <a:rPr lang="de-DE" sz="1200" dirty="0" err="1">
                          <a:latin typeface="Fira Sans Condensed" panose="020B0503050000020004" pitchFamily="34" charset="0"/>
                        </a:rPr>
                        <a:t>of</a:t>
                      </a:r>
                      <a:r>
                        <a:rPr lang="de-DE" sz="1200" dirty="0">
                          <a:latin typeface="Fira Sans Condensed" panose="020B0503050000020004" pitchFamily="34" charset="0"/>
                        </a:rPr>
                        <a:t> Arts (B.A.)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884640"/>
                  </a:ext>
                </a:extLst>
              </a:tr>
            </a:tbl>
          </a:graphicData>
        </a:graphic>
      </p:graphicFrame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D8FAF45-E9B9-471E-A1D2-D8284913EECE}"/>
              </a:ext>
            </a:extLst>
          </p:cNvPr>
          <p:cNvGrpSpPr/>
          <p:nvPr/>
        </p:nvGrpSpPr>
        <p:grpSpPr>
          <a:xfrm>
            <a:off x="9489330" y="2997620"/>
            <a:ext cx="1905001" cy="776248"/>
            <a:chOff x="10568417" y="2043554"/>
            <a:chExt cx="1905001" cy="914400"/>
          </a:xfrm>
        </p:grpSpPr>
        <p:sp>
          <p:nvSpPr>
            <p:cNvPr id="8" name="Geschweifte Klammer rechts 7">
              <a:extLst>
                <a:ext uri="{FF2B5EF4-FFF2-40B4-BE49-F238E27FC236}">
                  <a16:creationId xmlns:a16="http://schemas.microsoft.com/office/drawing/2014/main" id="{60EE6AE3-94D9-4593-A1A0-08F1C68ED936}"/>
                </a:ext>
              </a:extLst>
            </p:cNvPr>
            <p:cNvSpPr/>
            <p:nvPr/>
          </p:nvSpPr>
          <p:spPr>
            <a:xfrm>
              <a:off x="10568417" y="2043554"/>
              <a:ext cx="184844" cy="9144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latin typeface="Fira Sans Condensed" panose="020B0503050000020004" pitchFamily="34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65103916-ABA6-4980-8228-702B5DFE37C4}"/>
                </a:ext>
              </a:extLst>
            </p:cNvPr>
            <p:cNvSpPr txBox="1"/>
            <p:nvPr/>
          </p:nvSpPr>
          <p:spPr>
            <a:xfrm>
              <a:off x="10753261" y="2239144"/>
              <a:ext cx="1720157" cy="616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latin typeface="Fira Sans Condensed" panose="020B0503050000020004" pitchFamily="34" charset="0"/>
                </a:rPr>
                <a:t>In </a:t>
              </a:r>
              <a:r>
                <a:rPr lang="de-DE" sz="1400" dirty="0" err="1">
                  <a:latin typeface="Fira Sans Condensed" panose="020B0503050000020004" pitchFamily="34" charset="0"/>
                </a:rPr>
                <a:t>cooperation</a:t>
              </a:r>
              <a:r>
                <a:rPr lang="de-DE" sz="1400" dirty="0">
                  <a:latin typeface="Fira Sans Condensed" panose="020B0503050000020004" pitchFamily="34" charset="0"/>
                </a:rPr>
                <a:t> </a:t>
              </a:r>
              <a:r>
                <a:rPr lang="de-DE" sz="1400" dirty="0" err="1">
                  <a:latin typeface="Fira Sans Condensed" panose="020B0503050000020004" pitchFamily="34" charset="0"/>
                </a:rPr>
                <a:t>with</a:t>
              </a:r>
              <a:r>
                <a:rPr lang="de-DE" sz="1400" dirty="0">
                  <a:latin typeface="Fira Sans Condensed" panose="020B0503050000020004" pitchFamily="34" charset="0"/>
                </a:rPr>
                <a:t> UAS Kehl </a:t>
              </a: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81D6EF9-EB71-4254-882B-E28190AC930B}"/>
              </a:ext>
            </a:extLst>
          </p:cNvPr>
          <p:cNvGrpSpPr/>
          <p:nvPr/>
        </p:nvGrpSpPr>
        <p:grpSpPr>
          <a:xfrm>
            <a:off x="9489330" y="5400714"/>
            <a:ext cx="1905001" cy="776248"/>
            <a:chOff x="10568417" y="2043554"/>
            <a:chExt cx="1905001" cy="914400"/>
          </a:xfrm>
        </p:grpSpPr>
        <p:sp>
          <p:nvSpPr>
            <p:cNvPr id="12" name="Geschweifte Klammer rechts 11">
              <a:extLst>
                <a:ext uri="{FF2B5EF4-FFF2-40B4-BE49-F238E27FC236}">
                  <a16:creationId xmlns:a16="http://schemas.microsoft.com/office/drawing/2014/main" id="{0A230BD4-35B7-4ECE-8F09-85A63209BC48}"/>
                </a:ext>
              </a:extLst>
            </p:cNvPr>
            <p:cNvSpPr/>
            <p:nvPr/>
          </p:nvSpPr>
          <p:spPr>
            <a:xfrm>
              <a:off x="10568417" y="2043554"/>
              <a:ext cx="184844" cy="9144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latin typeface="Fira Sans Condensed" panose="020B0503050000020004" pitchFamily="34" charset="0"/>
              </a:endParaRP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90BB984E-400C-4CD4-B24E-F0803C259B52}"/>
                </a:ext>
              </a:extLst>
            </p:cNvPr>
            <p:cNvSpPr txBox="1"/>
            <p:nvPr/>
          </p:nvSpPr>
          <p:spPr>
            <a:xfrm>
              <a:off x="10753261" y="2239144"/>
              <a:ext cx="1720157" cy="616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latin typeface="Fira Sans Condensed" panose="020B0503050000020004" pitchFamily="34" charset="0"/>
                </a:rPr>
                <a:t>In </a:t>
              </a:r>
              <a:r>
                <a:rPr lang="de-DE" sz="1400" dirty="0" err="1">
                  <a:latin typeface="Fira Sans Condensed" panose="020B0503050000020004" pitchFamily="34" charset="0"/>
                </a:rPr>
                <a:t>cooperation</a:t>
              </a:r>
              <a:r>
                <a:rPr lang="de-DE" sz="1400" dirty="0">
                  <a:latin typeface="Fira Sans Condensed" panose="020B0503050000020004" pitchFamily="34" charset="0"/>
                </a:rPr>
                <a:t> </a:t>
              </a:r>
              <a:r>
                <a:rPr lang="de-DE" sz="1400" dirty="0" err="1">
                  <a:latin typeface="Fira Sans Condensed" panose="020B0503050000020004" pitchFamily="34" charset="0"/>
                </a:rPr>
                <a:t>with</a:t>
              </a:r>
              <a:r>
                <a:rPr lang="de-DE" sz="1400" dirty="0">
                  <a:latin typeface="Fira Sans Condensed" panose="020B0503050000020004" pitchFamily="34" charset="0"/>
                </a:rPr>
                <a:t> UAS Kehl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544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061D680A-DA86-4113-850B-C4A46E0BEBC7}"/>
              </a:ext>
            </a:extLst>
          </p:cNvPr>
          <p:cNvSpPr/>
          <p:nvPr/>
        </p:nvSpPr>
        <p:spPr>
          <a:xfrm>
            <a:off x="9540059" y="6176963"/>
            <a:ext cx="33248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aseline="30000" dirty="0">
                <a:latin typeface="Fira Sans Condensed" panose="020B0503050000020004"/>
                <a:cs typeface="Calibri" panose="020F0502020204030204" pitchFamily="34" charset="0"/>
              </a:rPr>
              <a:t>Stand: Wintersemester 2022/2023</a:t>
            </a:r>
            <a:endParaRPr lang="de-DE" sz="1400" dirty="0">
              <a:latin typeface="Fira Sans Condensed" panose="020B0503050000020004"/>
              <a:cs typeface="Calibri" panose="020F0502020204030204" pitchFamily="34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3FC9EE5-344A-4E91-B02C-C9AF6C45E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dirty="0"/>
              <a:t>Bachelor „Public Management“ </a:t>
            </a:r>
            <a:br>
              <a:rPr lang="de-DE" sz="4000" dirty="0"/>
            </a:br>
            <a:r>
              <a:rPr lang="de-DE" sz="300" dirty="0"/>
              <a:t>2</a:t>
            </a:r>
            <a:br>
              <a:rPr lang="de-DE" dirty="0"/>
            </a:br>
            <a:br>
              <a:rPr lang="de-DE" sz="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 err="1">
                <a:latin typeface="Fira Sans Condensed" panose="020B0503050000020004" pitchFamily="34" charset="0"/>
                <a:cs typeface="Calibri" panose="020F0502020204030204" pitchFamily="34" charset="0"/>
              </a:rPr>
              <a:t>EiNstieg</a:t>
            </a:r>
            <a:r>
              <a:rPr lang="de-DE" dirty="0">
                <a:latin typeface="Fira Sans Condensed" panose="020B0503050000020004" pitchFamily="34" charset="0"/>
                <a:cs typeface="Calibri" panose="020F0502020204030204" pitchFamily="34" charset="0"/>
              </a:rPr>
              <a:t> in vielfältige Aufgabenbereiche</a:t>
            </a:r>
            <a:endParaRPr lang="de-DE" dirty="0"/>
          </a:p>
        </p:txBody>
      </p:sp>
      <p:graphicFrame>
        <p:nvGraphicFramePr>
          <p:cNvPr id="10" name="Inhaltsplatzhalter 9">
            <a:extLst>
              <a:ext uri="{FF2B5EF4-FFF2-40B4-BE49-F238E27FC236}">
                <a16:creationId xmlns:a16="http://schemas.microsoft.com/office/drawing/2014/main" id="{BCDEC954-97A0-43D0-864C-510ABF560D8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2286000"/>
          <a:ext cx="10515600" cy="3890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355BA98-8D20-4008-93C3-3001977CB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9B42-1546-8C47-AC47-2C85F0BA70A9}" type="slidenum">
              <a:rPr lang="de-DE" smtClean="0"/>
              <a:t>14</a:t>
            </a:fld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A3B0697-1ED8-4AD8-9BD5-9FE9E6EFA858}"/>
              </a:ext>
            </a:extLst>
          </p:cNvPr>
          <p:cNvSpPr/>
          <p:nvPr/>
        </p:nvSpPr>
        <p:spPr>
          <a:xfrm>
            <a:off x="6642200" y="4443336"/>
            <a:ext cx="55498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  <a:latin typeface="Fira Sans Condensed" panose="020B0503050000020004"/>
                <a:cs typeface="Calibri" panose="020F0502020204030204" pitchFamily="34" charset="0"/>
              </a:rPr>
              <a:t>Knapp 90 % unserer Absolventinnen und Absolventen haben bereits vor Studienabschluss eine Stellenzusage!</a:t>
            </a:r>
          </a:p>
        </p:txBody>
      </p:sp>
    </p:spTree>
    <p:extLst>
      <p:ext uri="{BB962C8B-B14F-4D97-AF65-F5344CB8AC3E}">
        <p14:creationId xmlns:p14="http://schemas.microsoft.com/office/powerpoint/2010/main" val="1843486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D5ADBA9-8A11-4C4C-96A8-F2413D9C4A64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838200" y="1971039"/>
            <a:ext cx="5384853" cy="411456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15BBC3C-2DC7-4147-918F-DD904379A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Skills </a:t>
            </a:r>
            <a:r>
              <a:rPr lang="de-DE" sz="3200" dirty="0" err="1"/>
              <a:t>Shortage</a:t>
            </a:r>
            <a:r>
              <a:rPr lang="de-DE" sz="3200" dirty="0"/>
              <a:t> in </a:t>
            </a:r>
            <a:r>
              <a:rPr lang="de-DE" sz="3200" dirty="0" err="1"/>
              <a:t>the</a:t>
            </a:r>
            <a:r>
              <a:rPr lang="de-DE" sz="3200" dirty="0"/>
              <a:t> Public </a:t>
            </a:r>
            <a:r>
              <a:rPr lang="de-DE" sz="3200" dirty="0" err="1"/>
              <a:t>Sector</a:t>
            </a:r>
            <a:endParaRPr lang="de-DE" sz="32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A8068C-B384-4294-8388-120EBB4AA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9B42-1546-8C47-AC47-2C85F0BA70A9}" type="slidenum">
              <a:rPr lang="de-DE" smtClean="0"/>
              <a:t>15</a:t>
            </a:fld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4ACD385-34D2-4752-8F59-44005DA66391}"/>
              </a:ext>
            </a:extLst>
          </p:cNvPr>
          <p:cNvSpPr/>
          <p:nvPr/>
        </p:nvSpPr>
        <p:spPr>
          <a:xfrm>
            <a:off x="838200" y="6083622"/>
            <a:ext cx="96641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Quelle: dbb </a:t>
            </a:r>
            <a:r>
              <a:rPr lang="de-DE" sz="800" dirty="0" err="1"/>
              <a:t>beamtenbund</a:t>
            </a:r>
            <a:r>
              <a:rPr lang="de-DE" sz="800" dirty="0"/>
              <a:t> und </a:t>
            </a:r>
            <a:r>
              <a:rPr lang="de-DE" sz="800" dirty="0" err="1"/>
              <a:t>tarifunion</a:t>
            </a:r>
            <a:r>
              <a:rPr lang="de-DE" sz="800" dirty="0"/>
              <a:t> (2021), Franke, Patrick (2022) und PwC (2022): Fachkräftemangel im öffentlichen Sektor.</a:t>
            </a:r>
            <a:endParaRPr lang="de-DE" sz="800" dirty="0">
              <a:latin typeface="Fira Sans Condensed" panose="020B0503050000020004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2480322-E25D-4375-81B1-066E6D010B32}"/>
              </a:ext>
            </a:extLst>
          </p:cNvPr>
          <p:cNvSpPr/>
          <p:nvPr/>
        </p:nvSpPr>
        <p:spPr>
          <a:xfrm>
            <a:off x="6703944" y="3076594"/>
            <a:ext cx="4649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Fira Sans Condensed" panose="020B0503050000020004"/>
              </a:rPr>
              <a:t>By 2030, 1,1 </a:t>
            </a:r>
            <a:r>
              <a:rPr lang="de-DE" dirty="0" err="1">
                <a:latin typeface="Fira Sans Condensed" panose="020B0503050000020004"/>
              </a:rPr>
              <a:t>Mio</a:t>
            </a:r>
            <a:r>
              <a:rPr lang="de-DE" dirty="0">
                <a:latin typeface="Fira Sans Condensed" panose="020B0503050000020004"/>
              </a:rPr>
              <a:t> </a:t>
            </a:r>
            <a:r>
              <a:rPr lang="de-DE" dirty="0" err="1">
                <a:latin typeface="Fira Sans Condensed" panose="020B0503050000020004"/>
              </a:rPr>
              <a:t>vacancies</a:t>
            </a:r>
            <a:r>
              <a:rPr lang="de-DE" dirty="0">
                <a:latin typeface="Fira Sans Condensed" panose="020B0503050000020004"/>
              </a:rPr>
              <a:t> in </a:t>
            </a:r>
            <a:r>
              <a:rPr lang="de-DE" dirty="0" err="1">
                <a:latin typeface="Fira Sans Condensed" panose="020B0503050000020004"/>
              </a:rPr>
              <a:t>the</a:t>
            </a:r>
            <a:r>
              <a:rPr lang="de-DE" dirty="0">
                <a:latin typeface="Fira Sans Condensed" panose="020B0503050000020004"/>
              </a:rPr>
              <a:t> German Public </a:t>
            </a:r>
            <a:r>
              <a:rPr lang="de-DE" dirty="0" err="1">
                <a:latin typeface="Fira Sans Condensed" panose="020B0503050000020004"/>
              </a:rPr>
              <a:t>Sector</a:t>
            </a:r>
            <a:r>
              <a:rPr lang="de-DE" dirty="0">
                <a:latin typeface="Fira Sans Condensed" panose="020B0503050000020004"/>
              </a:rPr>
              <a:t> (not </a:t>
            </a:r>
            <a:r>
              <a:rPr lang="de-DE" dirty="0" err="1">
                <a:latin typeface="Fira Sans Condensed" panose="020B0503050000020004"/>
              </a:rPr>
              <a:t>only</a:t>
            </a:r>
            <a:r>
              <a:rPr lang="de-DE" dirty="0">
                <a:latin typeface="Fira Sans Condensed" panose="020B0503050000020004"/>
              </a:rPr>
              <a:t> </a:t>
            </a:r>
            <a:r>
              <a:rPr lang="de-DE" dirty="0" err="1">
                <a:latin typeface="Fira Sans Condensed" panose="020B0503050000020004"/>
              </a:rPr>
              <a:t>for</a:t>
            </a:r>
            <a:r>
              <a:rPr lang="de-DE" dirty="0">
                <a:latin typeface="Fira Sans Condensed" panose="020B0503050000020004"/>
              </a:rPr>
              <a:t> BW!)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3066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5BBC3C-2DC7-4147-918F-DD904379A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Bachelor „Digitales </a:t>
            </a:r>
            <a:r>
              <a:rPr lang="de-DE" sz="3200" dirty="0" err="1"/>
              <a:t>verwaltungsManagement</a:t>
            </a:r>
            <a:r>
              <a:rPr lang="de-DE" sz="3200" dirty="0"/>
              <a:t>“</a:t>
            </a:r>
            <a:endParaRPr lang="de-DE" sz="1800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9CB5F999-9970-421E-B896-6668131E6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1041"/>
            <a:ext cx="10515600" cy="420592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2400" b="1" dirty="0"/>
              <a:t>Innovatives Studienkonzept seit Herbst 2020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DE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DE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e-DE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e-DE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e-DE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e-DE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e-DE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e-DE" dirty="0"/>
          </a:p>
          <a:p>
            <a:pPr marL="0" lvl="0" indent="0">
              <a:buNone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1BA046D-1D77-43BE-9EB7-9BB7561D2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9B42-1546-8C47-AC47-2C85F0BA70A9}" type="slidenum">
              <a:rPr lang="de-DE" smtClean="0"/>
              <a:t>16</a:t>
            </a:fld>
            <a:endParaRPr lang="de-DE"/>
          </a:p>
        </p:txBody>
      </p:sp>
      <p:pic>
        <p:nvPicPr>
          <p:cNvPr id="7" name="Bild 1" descr="https://www.hs-ludwigsburg.de/fileadmin/_processed_/csm_200207_DVM-Moduldtruktur_489779fd69.jpg">
            <a:extLst>
              <a:ext uri="{FF2B5EF4-FFF2-40B4-BE49-F238E27FC236}">
                <a16:creationId xmlns:a16="http://schemas.microsoft.com/office/drawing/2014/main" id="{E74C7C64-7D94-4A6B-8063-1C0DB05B3142}"/>
              </a:ext>
            </a:extLst>
          </p:cNvPr>
          <p:cNvPicPr/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6"/>
          <a:stretch/>
        </p:blipFill>
        <p:spPr bwMode="auto">
          <a:xfrm>
            <a:off x="5530336" y="2399638"/>
            <a:ext cx="6465919" cy="4054505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2E09335F-7F25-4572-B12B-4E433AE2D6BA}"/>
              </a:ext>
            </a:extLst>
          </p:cNvPr>
          <p:cNvSpPr/>
          <p:nvPr/>
        </p:nvSpPr>
        <p:spPr>
          <a:xfrm>
            <a:off x="838197" y="2399638"/>
            <a:ext cx="4539443" cy="372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dirty="0">
                <a:latin typeface="Fira Sans Condensed" panose="020B0503050000020004" pitchFamily="34" charset="0"/>
              </a:rPr>
              <a:t>Vier Studienschwerpunkte, ergänzt durch regelmäßige Praxiseinheiten in Verbindung mit zu bearbeitenden Fallstudien und Exkursionen:</a:t>
            </a:r>
          </a:p>
          <a:p>
            <a:pPr>
              <a:lnSpc>
                <a:spcPct val="120000"/>
              </a:lnSpc>
            </a:pPr>
            <a:endParaRPr lang="de-DE" dirty="0">
              <a:latin typeface="Fira Sans Condensed" panose="020B05030500000200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de-DE" dirty="0">
                <a:latin typeface="Fira Sans Condensed" panose="020B0503050000020004" pitchFamily="34" charset="0"/>
              </a:rPr>
              <a:t>Übergreifendes Themengebiet „Digital    Leadership“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de-DE" dirty="0">
                <a:latin typeface="Fira Sans Condensed" panose="020B0503050000020004" pitchFamily="34" charset="0"/>
              </a:rPr>
              <a:t>Technische Dimension der Digitalisierung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de-DE" dirty="0">
                <a:latin typeface="Fira Sans Condensed" panose="020B0503050000020004" pitchFamily="34" charset="0"/>
              </a:rPr>
              <a:t>Verwaltungsmanagement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de-DE" dirty="0">
                <a:latin typeface="Fira Sans Condensed" panose="020B0503050000020004" pitchFamily="34" charset="0"/>
              </a:rPr>
              <a:t>Rechtliche Grundlagen der öffentlichen Verwaltung </a:t>
            </a:r>
          </a:p>
        </p:txBody>
      </p:sp>
    </p:spTree>
    <p:extLst>
      <p:ext uri="{BB962C8B-B14F-4D97-AF65-F5344CB8AC3E}">
        <p14:creationId xmlns:p14="http://schemas.microsoft.com/office/powerpoint/2010/main" val="4044503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897A0E-39B3-67DD-91CB-2400D0945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err="1"/>
              <a:t>Faculties</a:t>
            </a:r>
            <a:r>
              <a:rPr lang="de-DE" sz="3200" dirty="0"/>
              <a:t> and Programmes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56A6A7-BE5F-4C82-9FAC-89CA8E30B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9B42-1546-8C47-AC47-2C85F0BA70A9}" type="slidenum">
              <a:rPr lang="de-DE" smtClean="0"/>
              <a:t>17</a:t>
            </a:fld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78C88C7-A74E-46B5-9407-ABDFE285FB01}"/>
              </a:ext>
            </a:extLst>
          </p:cNvPr>
          <p:cNvSpPr/>
          <p:nvPr/>
        </p:nvSpPr>
        <p:spPr bwMode="auto">
          <a:xfrm>
            <a:off x="6552024" y="3263082"/>
            <a:ext cx="3732713" cy="191558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lIns="72000" tIns="72000" rIns="36000" bIns="36000"/>
          <a:lstStyle/>
          <a:p>
            <a:pPr marL="190495" indent="-190495">
              <a:buFontTx/>
              <a:buChar char="•"/>
            </a:pPr>
            <a:endParaRPr lang="de-DE" sz="1400" kern="0" dirty="0">
              <a:solidFill>
                <a:prstClr val="black"/>
              </a:solidFill>
              <a:latin typeface="Fira Sans Condensed" panose="020B0503050000020004" pitchFamily="34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80AAD100-6C73-491D-AFDE-1A39BFFCD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631" y="1679090"/>
            <a:ext cx="7644106" cy="1364397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lIns="72000" tIns="72000" rIns="36000" bIns="36000"/>
          <a:lstStyle/>
          <a:p>
            <a:pPr marL="190495" indent="-190495">
              <a:buFontTx/>
              <a:buChar char="•"/>
              <a:defRPr/>
            </a:pPr>
            <a:endParaRPr lang="de-DE" altLang="de-DE" sz="1400" kern="0" dirty="0">
              <a:solidFill>
                <a:prstClr val="black"/>
              </a:solidFill>
              <a:latin typeface="Fira Sans Condensed" panose="020B0503050000020004" pitchFamily="34" charset="0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08D22C80-069B-4D80-89A0-6F5D2FC14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3647" y="3265735"/>
            <a:ext cx="3902790" cy="190559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lIns="72000" tIns="72000" rIns="36000" bIns="36000"/>
          <a:lstStyle/>
          <a:p>
            <a:pPr marL="190495" indent="-190495">
              <a:buFontTx/>
              <a:buChar char="•"/>
              <a:defRPr/>
            </a:pPr>
            <a:endParaRPr lang="de-DE" altLang="de-DE" sz="1400" kern="0" dirty="0">
              <a:solidFill>
                <a:prstClr val="black"/>
              </a:solidFill>
              <a:latin typeface="Fira Sans Condensed" panose="020B05030500000200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16872491-C794-4D60-9869-180816E65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5953" y="4310395"/>
            <a:ext cx="1501380" cy="70288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lIns="72000" tIns="0" rIns="72000" bIns="0" anchor="ctr"/>
          <a:lstStyle/>
          <a:p>
            <a:pPr algn="ctr">
              <a:lnSpc>
                <a:spcPts val="1700"/>
              </a:lnSpc>
              <a:defRPr/>
            </a:pPr>
            <a:r>
              <a:rPr lang="de-DE" sz="1400" b="1" kern="0" dirty="0">
                <a:latin typeface="Fira Sans Condensed" panose="020B0503050000020004" pitchFamily="34" charset="0"/>
              </a:rPr>
              <a:t>General Financial Administration 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51C63C21-CD9B-44F2-8BA7-0A3D951C1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3510" y="3445222"/>
            <a:ext cx="1501380" cy="75786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lIns="72000" tIns="0" rIns="72000" bIns="0" anchor="ctr"/>
          <a:lstStyle/>
          <a:p>
            <a:pPr algn="ctr">
              <a:defRPr/>
            </a:pPr>
            <a:r>
              <a:rPr lang="de-DE" sz="1400" b="1" kern="0" dirty="0">
                <a:latin typeface="Fira Sans Condensed" panose="020B0503050000020004" pitchFamily="34" charset="0"/>
              </a:rPr>
              <a:t>Public Management</a:t>
            </a: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9614798A-545F-401B-BF49-BCD4B1705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9203" y="1973378"/>
            <a:ext cx="2220149" cy="93010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lIns="72000" tIns="0" rIns="72000" bIns="0" anchor="ctr"/>
          <a:lstStyle/>
          <a:p>
            <a:pPr algn="ctr"/>
            <a:r>
              <a:rPr lang="de-DE" sz="1600" b="1" kern="0" dirty="0">
                <a:latin typeface="Fira Sans Condensed" panose="020B0503050000020004" pitchFamily="34" charset="0"/>
              </a:rPr>
              <a:t>European Public Administration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E60D52D4-0529-4E6E-AE81-F36B311C7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9589" y="1960320"/>
            <a:ext cx="2107743" cy="93010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lIns="72000" tIns="0" rIns="72000" bIns="0" anchor="ctr"/>
          <a:lstStyle/>
          <a:p>
            <a:pPr algn="ctr"/>
            <a:r>
              <a:rPr lang="de-DE" sz="1600" b="1" kern="0" dirty="0">
                <a:latin typeface="Fira Sans Condensed" panose="020B0503050000020004" pitchFamily="34" charset="0"/>
              </a:rPr>
              <a:t>Public Management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5A67DDA0-681B-47E7-9455-D15D67615D63}"/>
              </a:ext>
            </a:extLst>
          </p:cNvPr>
          <p:cNvSpPr/>
          <p:nvPr/>
        </p:nvSpPr>
        <p:spPr bwMode="auto">
          <a:xfrm>
            <a:off x="2650443" y="5342824"/>
            <a:ext cx="3785993" cy="1004471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de-DE" b="1" dirty="0">
              <a:solidFill>
                <a:prstClr val="white"/>
              </a:solidFill>
              <a:latin typeface="Fira Sans Condensed" panose="020B0503050000020004" pitchFamily="34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5898DD80-4726-4228-AF22-C935E48B6A18}"/>
              </a:ext>
            </a:extLst>
          </p:cNvPr>
          <p:cNvSpPr/>
          <p:nvPr/>
        </p:nvSpPr>
        <p:spPr bwMode="auto">
          <a:xfrm>
            <a:off x="1830677" y="3260845"/>
            <a:ext cx="845122" cy="1905599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DE" b="1" kern="0" dirty="0">
                <a:solidFill>
                  <a:schemeClr val="bg1"/>
                </a:solidFill>
                <a:latin typeface="Fira Sans Condensed" panose="020B0503050000020004" pitchFamily="34" charset="0"/>
              </a:rPr>
              <a:t>Bachelor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7A4B1A36-2E7B-479B-8F2A-BCCC16B16CD0}"/>
              </a:ext>
            </a:extLst>
          </p:cNvPr>
          <p:cNvSpPr/>
          <p:nvPr/>
        </p:nvSpPr>
        <p:spPr bwMode="auto">
          <a:xfrm>
            <a:off x="1842989" y="1676471"/>
            <a:ext cx="789940" cy="1364397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DE" b="1" kern="0" dirty="0">
                <a:solidFill>
                  <a:schemeClr val="bg1"/>
                </a:solidFill>
                <a:latin typeface="Fira Sans Condensed" panose="020B0503050000020004" pitchFamily="34" charset="0"/>
              </a:rPr>
              <a:t>Master</a:t>
            </a:r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24D314CF-2441-41E6-A968-CF24C9FAF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881" y="3445224"/>
            <a:ext cx="1501380" cy="75634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lIns="72000" tIns="0" rIns="72000" bIns="0" anchor="ctr"/>
          <a:lstStyle/>
          <a:p>
            <a:pPr algn="ctr">
              <a:lnSpc>
                <a:spcPts val="1700"/>
              </a:lnSpc>
              <a:defRPr/>
            </a:pPr>
            <a:r>
              <a:rPr lang="de-DE" sz="1400" b="1" kern="0" dirty="0">
                <a:latin typeface="Fira Sans Condensed" panose="020B0503050000020004" pitchFamily="34" charset="0"/>
              </a:rPr>
              <a:t>Pension Insurance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360DFD12-D79A-4D3B-B30F-94EC80F914CB}"/>
              </a:ext>
            </a:extLst>
          </p:cNvPr>
          <p:cNvSpPr/>
          <p:nvPr/>
        </p:nvSpPr>
        <p:spPr bwMode="auto">
          <a:xfrm>
            <a:off x="7343835" y="3445222"/>
            <a:ext cx="2091656" cy="158591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lIns="72000" tIns="0" rIns="72000" bIns="0" anchor="ctr"/>
          <a:lstStyle/>
          <a:p>
            <a:pPr algn="ctr"/>
            <a:endParaRPr lang="de-DE" sz="2000" kern="0" dirty="0">
              <a:latin typeface="Fira Sans Condensed" panose="020B05030500000200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C0F1579A-A8E2-4A55-8E61-BE5CB45AF72F}"/>
              </a:ext>
            </a:extLst>
          </p:cNvPr>
          <p:cNvSpPr/>
          <p:nvPr/>
        </p:nvSpPr>
        <p:spPr bwMode="auto">
          <a:xfrm>
            <a:off x="6544888" y="5351879"/>
            <a:ext cx="3739849" cy="1004471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dirty="0">
              <a:latin typeface="Fira Sans Condensed" panose="020B0503050000020004" pitchFamily="34" charset="0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5330CA2A-75B7-48CE-A494-5D6C65046D90}"/>
              </a:ext>
            </a:extLst>
          </p:cNvPr>
          <p:cNvSpPr txBox="1"/>
          <p:nvPr/>
        </p:nvSpPr>
        <p:spPr>
          <a:xfrm>
            <a:off x="7203507" y="5443101"/>
            <a:ext cx="247375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Fira Sans Condensed" panose="020B0503050000020004" pitchFamily="34" charset="0"/>
                <a:cs typeface="Calibri" panose="020F0502020204030204" pitchFamily="34" charset="0"/>
              </a:rPr>
              <a:t>Faculty II –</a:t>
            </a:r>
          </a:p>
          <a:p>
            <a:pPr algn="ctr"/>
            <a:r>
              <a:rPr lang="de-DE" b="1" dirty="0">
                <a:solidFill>
                  <a:schemeClr val="bg1"/>
                </a:solidFill>
                <a:latin typeface="Fira Sans Condensed" panose="020B0503050000020004" pitchFamily="34" charset="0"/>
                <a:cs typeface="Calibri" panose="020F0502020204030204" pitchFamily="34" charset="0"/>
              </a:rPr>
              <a:t>Tax- and Business Law 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EC38AF70-8B21-43A5-A031-E6D63B4A1F74}"/>
              </a:ext>
            </a:extLst>
          </p:cNvPr>
          <p:cNvSpPr txBox="1"/>
          <p:nvPr/>
        </p:nvSpPr>
        <p:spPr>
          <a:xfrm>
            <a:off x="7644330" y="4043543"/>
            <a:ext cx="159210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>
                <a:latin typeface="Fira Sans Condensed" panose="020B0503050000020004" pitchFamily="34" charset="0"/>
                <a:cs typeface="Calibri" panose="020F0502020204030204" pitchFamily="34" charset="0"/>
              </a:rPr>
              <a:t>Taxadministration 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B24322A4-A61A-4EE8-8735-A16C2BBE120B}"/>
              </a:ext>
            </a:extLst>
          </p:cNvPr>
          <p:cNvSpPr txBox="1"/>
          <p:nvPr/>
        </p:nvSpPr>
        <p:spPr>
          <a:xfrm>
            <a:off x="3309881" y="5451210"/>
            <a:ext cx="2350322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b="1" dirty="0">
                <a:solidFill>
                  <a:prstClr val="white"/>
                </a:solidFill>
                <a:latin typeface="Fira Sans Condensed" panose="020B0503050000020004" pitchFamily="34" charset="0"/>
              </a:rPr>
              <a:t>Faculty I </a:t>
            </a:r>
            <a:r>
              <a:rPr lang="de-DE" b="1" dirty="0">
                <a:solidFill>
                  <a:schemeClr val="bg1"/>
                </a:solidFill>
                <a:latin typeface="Fira Sans Condensed" panose="020B0503050000020004" pitchFamily="34" charset="0"/>
                <a:cs typeface="Calibri" panose="020F0502020204030204" pitchFamily="34" charset="0"/>
              </a:rPr>
              <a:t>–</a:t>
            </a:r>
            <a:r>
              <a:rPr lang="de-DE" b="1" dirty="0">
                <a:solidFill>
                  <a:prstClr val="white"/>
                </a:solidFill>
                <a:latin typeface="Fira Sans Condensed" panose="020B0503050000020004" pitchFamily="34" charset="0"/>
              </a:rPr>
              <a:t>  </a:t>
            </a:r>
          </a:p>
          <a:p>
            <a:pPr algn="ctr"/>
            <a:r>
              <a:rPr lang="de-DE" b="1" dirty="0">
                <a:solidFill>
                  <a:prstClr val="white"/>
                </a:solidFill>
                <a:latin typeface="Fira Sans Condensed" panose="020B0503050000020004" pitchFamily="34" charset="0"/>
              </a:rPr>
              <a:t>Management and Law</a:t>
            </a: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31C84525-45EE-41B2-968C-72EFE7C9C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6096" y="4310395"/>
            <a:ext cx="1501380" cy="70288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lIns="72000" tIns="0" rIns="72000" bIns="0" anchor="ctr"/>
          <a:lstStyle/>
          <a:p>
            <a:pPr algn="ctr">
              <a:lnSpc>
                <a:spcPts val="1700"/>
              </a:lnSpc>
              <a:defRPr/>
            </a:pPr>
            <a:r>
              <a:rPr lang="de-DE" sz="1400" b="1" kern="0" dirty="0">
                <a:latin typeface="Fira Sans Condensed" panose="020B0503050000020004" pitchFamily="34" charset="0"/>
              </a:rPr>
              <a:t>Public Management </a:t>
            </a:r>
            <a:r>
              <a:rPr lang="de-DE" sz="1400" b="1" kern="0" dirty="0" err="1">
                <a:latin typeface="Fira Sans Condensed" panose="020B0503050000020004" pitchFamily="34" charset="0"/>
              </a:rPr>
              <a:t>Digitization</a:t>
            </a:r>
            <a:endParaRPr lang="de-DE" sz="1400" b="1" kern="0" dirty="0">
              <a:latin typeface="Fira Sans Condensed" panose="020B05030500000200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C77B1CD-33FE-40F6-8A69-D47E945DE060}"/>
              </a:ext>
            </a:extLst>
          </p:cNvPr>
          <p:cNvSpPr/>
          <p:nvPr/>
        </p:nvSpPr>
        <p:spPr>
          <a:xfrm>
            <a:off x="1830677" y="1652322"/>
            <a:ext cx="8518334" cy="145047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4659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5BBC3C-2DC7-4147-918F-DD904379A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91" y="320287"/>
            <a:ext cx="10593309" cy="978852"/>
          </a:xfrm>
        </p:spPr>
        <p:txBody>
          <a:bodyPr>
            <a:normAutofit/>
          </a:bodyPr>
          <a:lstStyle/>
          <a:p>
            <a:br>
              <a:rPr lang="de-DE" sz="3200" dirty="0"/>
            </a:br>
            <a:endParaRPr lang="de-DE" sz="1600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9CB5F999-9970-421E-B896-6668131E6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491" y="1174308"/>
            <a:ext cx="5149913" cy="498022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DE" sz="30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DE" sz="30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DE" sz="32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DE" sz="34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DE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DE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DE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DE" sz="1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DE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e-DE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e-DE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e-DE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e-DE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e-DE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e-DE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e-DE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e-DE" dirty="0"/>
          </a:p>
          <a:p>
            <a:pPr marL="0" lv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0A9946-7998-4E49-A5F8-10BEBEC9E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9B42-1546-8C47-AC47-2C85F0BA70A9}" type="slidenum">
              <a:rPr lang="de-DE" smtClean="0"/>
              <a:t>18</a:t>
            </a:fld>
            <a:endParaRPr lang="de-DE"/>
          </a:p>
        </p:txBody>
      </p:sp>
      <p:sp>
        <p:nvSpPr>
          <p:cNvPr id="7" name="Inhaltsplatzhalter 8">
            <a:extLst>
              <a:ext uri="{FF2B5EF4-FFF2-40B4-BE49-F238E27FC236}">
                <a16:creationId xmlns:a16="http://schemas.microsoft.com/office/drawing/2014/main" id="{3AD4E423-293E-4563-A188-006E27135B52}"/>
              </a:ext>
            </a:extLst>
          </p:cNvPr>
          <p:cNvSpPr txBox="1">
            <a:spLocks/>
          </p:cNvSpPr>
          <p:nvPr/>
        </p:nvSpPr>
        <p:spPr>
          <a:xfrm>
            <a:off x="5884752" y="1011002"/>
            <a:ext cx="6370622" cy="5306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Fira Sans Condensed" panose="020B05030500000200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Fira Sans Condensed" panose="020B050305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Fira Sans Condensed" panose="020B050305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Fira Sans Condensed" panose="020B050305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Fira Sans Condensed" panose="020B050305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de-DE" sz="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de-DE" sz="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de-DE" sz="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DE" sz="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de-DE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de-DE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de-DE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de-DE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de-DE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de-DE" sz="1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de-DE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e-DE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e-DE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e-DE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e-DE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e-DE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e-DE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e-DE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B492D7DE-E28B-4354-A3EF-CEC1C27E2B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706726"/>
              </p:ext>
            </p:extLst>
          </p:nvPr>
        </p:nvGraphicFramePr>
        <p:xfrm>
          <a:off x="800932" y="1751368"/>
          <a:ext cx="10512426" cy="2824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5677">
                  <a:extLst>
                    <a:ext uri="{9D8B030D-6E8A-4147-A177-3AD203B41FA5}">
                      <a16:colId xmlns:a16="http://schemas.microsoft.com/office/drawing/2014/main" val="2469325748"/>
                    </a:ext>
                  </a:extLst>
                </a:gridCol>
                <a:gridCol w="6546749">
                  <a:extLst>
                    <a:ext uri="{9D8B030D-6E8A-4147-A177-3AD203B41FA5}">
                      <a16:colId xmlns:a16="http://schemas.microsoft.com/office/drawing/2014/main" val="3224824272"/>
                    </a:ext>
                  </a:extLst>
                </a:gridCol>
              </a:tblGrid>
              <a:tr h="169755">
                <a:tc gridSpan="2">
                  <a:txBody>
                    <a:bodyPr/>
                    <a:lstStyle/>
                    <a:p>
                      <a:endParaRPr lang="de-DE" sz="900" dirty="0">
                        <a:solidFill>
                          <a:srgbClr val="C00000"/>
                        </a:solidFill>
                        <a:latin typeface="Fira Sans Condensed" panose="020B05030500000200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>
                        <a:latin typeface="Fira Sans Condensed" panose="020B05030500000200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349770"/>
                  </a:ext>
                </a:extLst>
              </a:tr>
              <a:tr h="1241421"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de-DE" sz="1800" b="1" dirty="0">
                          <a:latin typeface="Fira Sans Condensed" panose="020B0503050000020004" pitchFamily="34" charset="0"/>
                        </a:rPr>
                        <a:t>Master </a:t>
                      </a:r>
                      <a:r>
                        <a:rPr lang="de-DE" sz="1800" b="1" dirty="0" err="1">
                          <a:latin typeface="Fira Sans Condensed" panose="020B0503050000020004" pitchFamily="34" charset="0"/>
                        </a:rPr>
                        <a:t>of</a:t>
                      </a:r>
                      <a:r>
                        <a:rPr lang="de-DE" sz="1800" b="1" dirty="0">
                          <a:latin typeface="Fira Sans Condensed" panose="020B0503050000020004" pitchFamily="34" charset="0"/>
                        </a:rPr>
                        <a:t> Public Management </a:t>
                      </a:r>
                    </a:p>
                    <a:p>
                      <a:pPr marL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de-DE" sz="1800" b="1" dirty="0">
                          <a:latin typeface="Fira Sans Condensed" panose="020B0503050000020004" pitchFamily="34" charset="0"/>
                        </a:rPr>
                        <a:t>(MPM)</a:t>
                      </a:r>
                    </a:p>
                    <a:p>
                      <a:endParaRPr lang="de-DE" sz="1800" dirty="0">
                        <a:latin typeface="Fira Sans Condensed" panose="020B050305000002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 err="1">
                          <a:latin typeface="Fira Sans Condensed" panose="020B0503050000020004" pitchFamily="34" charset="0"/>
                        </a:rPr>
                        <a:t>Aiming</a:t>
                      </a:r>
                      <a:r>
                        <a:rPr lang="de-DE" sz="1400" dirty="0">
                          <a:latin typeface="Fira Sans Condensed" panose="020B0503050000020004" pitchFamily="34" charset="0"/>
                        </a:rPr>
                        <a:t> at </a:t>
                      </a:r>
                      <a:r>
                        <a:rPr lang="de-DE" sz="1400" dirty="0" err="1">
                          <a:latin typeface="Fira Sans Condensed" panose="020B0503050000020004" pitchFamily="34" charset="0"/>
                        </a:rPr>
                        <a:t>management</a:t>
                      </a:r>
                      <a:r>
                        <a:rPr lang="de-DE" sz="1400" dirty="0">
                          <a:latin typeface="Fira Sans Condensed" panose="020B0503050000020004" pitchFamily="34" charset="0"/>
                        </a:rPr>
                        <a:t> </a:t>
                      </a:r>
                      <a:r>
                        <a:rPr lang="de-DE" sz="1400" dirty="0" err="1">
                          <a:latin typeface="Fira Sans Condensed" panose="020B0503050000020004" pitchFamily="34" charset="0"/>
                        </a:rPr>
                        <a:t>careers</a:t>
                      </a:r>
                      <a:r>
                        <a:rPr lang="de-DE" sz="1400" dirty="0">
                          <a:latin typeface="Fira Sans Condensed" panose="020B0503050000020004" pitchFamily="34" charset="0"/>
                        </a:rPr>
                        <a:t> in </a:t>
                      </a:r>
                      <a:r>
                        <a:rPr lang="de-DE" sz="1400" dirty="0" err="1">
                          <a:latin typeface="Fira Sans Condensed" panose="020B0503050000020004" pitchFamily="34" charset="0"/>
                        </a:rPr>
                        <a:t>the</a:t>
                      </a:r>
                      <a:r>
                        <a:rPr lang="de-DE" sz="1400" dirty="0">
                          <a:latin typeface="Fira Sans Condensed" panose="020B0503050000020004" pitchFamily="34" charset="0"/>
                        </a:rPr>
                        <a:t> </a:t>
                      </a:r>
                      <a:r>
                        <a:rPr lang="de-DE" sz="1400" dirty="0" err="1">
                          <a:latin typeface="Fira Sans Condensed" panose="020B0503050000020004" pitchFamily="34" charset="0"/>
                        </a:rPr>
                        <a:t>public</a:t>
                      </a:r>
                      <a:r>
                        <a:rPr lang="de-DE" sz="1400" dirty="0">
                          <a:latin typeface="Fira Sans Condensed" panose="020B0503050000020004" pitchFamily="34" charset="0"/>
                        </a:rPr>
                        <a:t> </a:t>
                      </a:r>
                      <a:r>
                        <a:rPr lang="de-DE" sz="1400" dirty="0" err="1">
                          <a:latin typeface="Fira Sans Condensed" panose="020B0503050000020004" pitchFamily="34" charset="0"/>
                        </a:rPr>
                        <a:t>sector</a:t>
                      </a:r>
                      <a:r>
                        <a:rPr lang="de-DE" sz="1400" dirty="0">
                          <a:latin typeface="Fira Sans Condensed" panose="020B0503050000020004" pitchFamily="34" charset="0"/>
                        </a:rPr>
                        <a:t> 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>
                          <a:latin typeface="Fira Sans Condensed" panose="020B0503050000020004" pitchFamily="34" charset="0"/>
                        </a:rPr>
                        <a:t>5 Semesters extra-</a:t>
                      </a:r>
                      <a:r>
                        <a:rPr lang="de-DE" sz="1400" dirty="0" err="1">
                          <a:latin typeface="Fira Sans Condensed" panose="020B0503050000020004" pitchFamily="34" charset="0"/>
                        </a:rPr>
                        <a:t>occupational</a:t>
                      </a:r>
                      <a:r>
                        <a:rPr lang="de-DE" sz="1400" dirty="0">
                          <a:latin typeface="Fira Sans Condensed" panose="020B0503050000020004" pitchFamily="34" charset="0"/>
                        </a:rPr>
                        <a:t> </a:t>
                      </a:r>
                      <a:r>
                        <a:rPr lang="de-DE" sz="1400" dirty="0" err="1">
                          <a:latin typeface="Fira Sans Condensed" panose="020B0503050000020004" pitchFamily="34" charset="0"/>
                        </a:rPr>
                        <a:t>programme</a:t>
                      </a:r>
                      <a:endParaRPr lang="de-DE" sz="1400" dirty="0">
                        <a:latin typeface="Fira Sans Condensed" panose="020B0503050000020004" pitchFamily="34" charset="0"/>
                      </a:endParaRPr>
                    </a:p>
                    <a:p>
                      <a:pPr marL="285750" indent="-28575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>
                          <a:latin typeface="Fira Sans Condensed" panose="020B0503050000020004" pitchFamily="34" charset="0"/>
                        </a:rPr>
                        <a:t>App. 25 </a:t>
                      </a:r>
                      <a:r>
                        <a:rPr lang="de-DE" sz="1400" dirty="0" err="1">
                          <a:latin typeface="Fira Sans Condensed" panose="020B0503050000020004" pitchFamily="34" charset="0"/>
                        </a:rPr>
                        <a:t>students</a:t>
                      </a:r>
                      <a:r>
                        <a:rPr lang="de-DE" sz="1400" dirty="0">
                          <a:latin typeface="Fira Sans Condensed" panose="020B0503050000020004" pitchFamily="34" charset="0"/>
                        </a:rPr>
                        <a:t> per </a:t>
                      </a:r>
                      <a:r>
                        <a:rPr lang="de-DE" sz="1400" dirty="0" err="1">
                          <a:latin typeface="Fira Sans Condensed" panose="020B0503050000020004" pitchFamily="34" charset="0"/>
                        </a:rPr>
                        <a:t>year</a:t>
                      </a:r>
                      <a:r>
                        <a:rPr lang="de-DE" sz="1400" dirty="0">
                          <a:latin typeface="Fira Sans Condensed" panose="020B0503050000020004" pitchFamily="34" charset="0"/>
                        </a:rPr>
                        <a:t> 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>
                          <a:latin typeface="Fira Sans Condensed" panose="020B0503050000020004" pitchFamily="34" charset="0"/>
                        </a:rPr>
                        <a:t>Master </a:t>
                      </a:r>
                      <a:r>
                        <a:rPr lang="de-DE" sz="1400" dirty="0" err="1">
                          <a:latin typeface="Fira Sans Condensed" panose="020B0503050000020004" pitchFamily="34" charset="0"/>
                        </a:rPr>
                        <a:t>of</a:t>
                      </a:r>
                      <a:r>
                        <a:rPr lang="de-DE" sz="1400" dirty="0">
                          <a:latin typeface="Fira Sans Condensed" panose="020B0503050000020004" pitchFamily="34" charset="0"/>
                        </a:rPr>
                        <a:t> Arts (M.A.)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812106"/>
                  </a:ext>
                </a:extLst>
              </a:tr>
              <a:tr h="1241538"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de-DE" sz="1800" b="1" dirty="0">
                          <a:latin typeface="Fira Sans Condensed" panose="020B0503050000020004" pitchFamily="34" charset="0"/>
                        </a:rPr>
                        <a:t>Master European Public Administration </a:t>
                      </a:r>
                    </a:p>
                    <a:p>
                      <a:pPr marL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de-DE" sz="1800" b="1" dirty="0">
                          <a:latin typeface="Fira Sans Condensed" panose="020B0503050000020004" pitchFamily="34" charset="0"/>
                        </a:rPr>
                        <a:t>(MEPA)</a:t>
                      </a:r>
                    </a:p>
                    <a:p>
                      <a:endParaRPr lang="de-DE" sz="1800" dirty="0">
                        <a:latin typeface="Fira Sans Condensed" panose="020B050305000002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 err="1">
                          <a:latin typeface="Fira Sans Condensed" panose="020B0503050000020004" pitchFamily="34" charset="0"/>
                        </a:rPr>
                        <a:t>Aiming</a:t>
                      </a:r>
                      <a:r>
                        <a:rPr lang="de-DE" sz="1400" dirty="0">
                          <a:latin typeface="Fira Sans Condensed" panose="020B0503050000020004" pitchFamily="34" charset="0"/>
                        </a:rPr>
                        <a:t> at </a:t>
                      </a:r>
                      <a:r>
                        <a:rPr lang="de-DE" sz="1400" dirty="0" err="1">
                          <a:latin typeface="Fira Sans Condensed" panose="020B0503050000020004" pitchFamily="34" charset="0"/>
                        </a:rPr>
                        <a:t>entering</a:t>
                      </a:r>
                      <a:r>
                        <a:rPr lang="de-DE" sz="1400" dirty="0">
                          <a:latin typeface="Fira Sans Condensed" panose="020B0503050000020004" pitchFamily="34" charset="0"/>
                        </a:rPr>
                        <a:t> a </a:t>
                      </a:r>
                      <a:r>
                        <a:rPr lang="de-DE" sz="1400" dirty="0" err="1">
                          <a:latin typeface="Fira Sans Condensed" panose="020B0503050000020004" pitchFamily="34" charset="0"/>
                        </a:rPr>
                        <a:t>public</a:t>
                      </a:r>
                      <a:r>
                        <a:rPr lang="de-DE" sz="1400" dirty="0">
                          <a:latin typeface="Fira Sans Condensed" panose="020B0503050000020004" pitchFamily="34" charset="0"/>
                        </a:rPr>
                        <a:t> </a:t>
                      </a:r>
                      <a:r>
                        <a:rPr lang="de-DE" sz="1400" dirty="0" err="1">
                          <a:latin typeface="Fira Sans Condensed" panose="020B0503050000020004" pitchFamily="34" charset="0"/>
                        </a:rPr>
                        <a:t>sector</a:t>
                      </a:r>
                      <a:r>
                        <a:rPr lang="de-DE" sz="1400" dirty="0">
                          <a:latin typeface="Fira Sans Condensed" panose="020B0503050000020004" pitchFamily="34" charset="0"/>
                        </a:rPr>
                        <a:t> </a:t>
                      </a:r>
                      <a:r>
                        <a:rPr lang="de-DE" sz="1400" dirty="0" err="1">
                          <a:latin typeface="Fira Sans Condensed" panose="020B0503050000020004" pitchFamily="34" charset="0"/>
                        </a:rPr>
                        <a:t>career</a:t>
                      </a:r>
                      <a:r>
                        <a:rPr lang="de-DE" sz="1400" dirty="0">
                          <a:latin typeface="Fira Sans Condensed" panose="020B0503050000020004" pitchFamily="34" charset="0"/>
                        </a:rPr>
                        <a:t> </a:t>
                      </a:r>
                      <a:r>
                        <a:rPr lang="de-DE" sz="1400" dirty="0" err="1">
                          <a:latin typeface="Fira Sans Condensed" panose="020B0503050000020004" pitchFamily="34" charset="0"/>
                        </a:rPr>
                        <a:t>with</a:t>
                      </a:r>
                      <a:r>
                        <a:rPr lang="de-DE" sz="1400" dirty="0">
                          <a:latin typeface="Fira Sans Condensed" panose="020B0503050000020004" pitchFamily="34" charset="0"/>
                        </a:rPr>
                        <a:t> an European </a:t>
                      </a:r>
                      <a:r>
                        <a:rPr lang="de-DE" sz="1400" dirty="0" err="1">
                          <a:latin typeface="Fira Sans Condensed" panose="020B0503050000020004" pitchFamily="34" charset="0"/>
                        </a:rPr>
                        <a:t>perspective</a:t>
                      </a:r>
                      <a:r>
                        <a:rPr lang="de-DE" sz="1400" dirty="0">
                          <a:latin typeface="Fira Sans Condensed" panose="020B0503050000020004" pitchFamily="34" charset="0"/>
                        </a:rPr>
                        <a:t> at </a:t>
                      </a:r>
                      <a:r>
                        <a:rPr lang="de-DE" sz="1400" dirty="0" err="1">
                          <a:latin typeface="Fira Sans Condensed" panose="020B0503050000020004" pitchFamily="34" charset="0"/>
                        </a:rPr>
                        <a:t>local</a:t>
                      </a:r>
                      <a:r>
                        <a:rPr lang="de-DE" sz="1400" dirty="0">
                          <a:latin typeface="Fira Sans Condensed" panose="020B0503050000020004" pitchFamily="34" charset="0"/>
                        </a:rPr>
                        <a:t>, </a:t>
                      </a:r>
                      <a:r>
                        <a:rPr lang="de-DE" sz="1400" dirty="0" err="1">
                          <a:latin typeface="Fira Sans Condensed" panose="020B0503050000020004" pitchFamily="34" charset="0"/>
                        </a:rPr>
                        <a:t>state</a:t>
                      </a:r>
                      <a:r>
                        <a:rPr lang="de-DE" sz="1400" dirty="0">
                          <a:latin typeface="Fira Sans Condensed" panose="020B0503050000020004" pitchFamily="34" charset="0"/>
                        </a:rPr>
                        <a:t>, </a:t>
                      </a:r>
                      <a:r>
                        <a:rPr lang="de-DE" sz="1400" dirty="0" err="1">
                          <a:latin typeface="Fira Sans Condensed" panose="020B0503050000020004" pitchFamily="34" charset="0"/>
                        </a:rPr>
                        <a:t>federal</a:t>
                      </a:r>
                      <a:r>
                        <a:rPr lang="de-DE" sz="1400" dirty="0">
                          <a:latin typeface="Fira Sans Condensed" panose="020B0503050000020004" pitchFamily="34" charset="0"/>
                        </a:rPr>
                        <a:t> </a:t>
                      </a:r>
                      <a:r>
                        <a:rPr lang="de-DE" sz="1400" dirty="0" err="1">
                          <a:latin typeface="Fira Sans Condensed" panose="020B0503050000020004" pitchFamily="34" charset="0"/>
                        </a:rPr>
                        <a:t>or</a:t>
                      </a:r>
                      <a:r>
                        <a:rPr lang="de-DE" sz="1400" dirty="0">
                          <a:latin typeface="Fira Sans Condensed" panose="020B0503050000020004" pitchFamily="34" charset="0"/>
                        </a:rPr>
                        <a:t> </a:t>
                      </a:r>
                      <a:r>
                        <a:rPr lang="de-DE" sz="1400" dirty="0" err="1">
                          <a:latin typeface="Fira Sans Condensed" panose="020B0503050000020004" pitchFamily="34" charset="0"/>
                        </a:rPr>
                        <a:t>european</a:t>
                      </a:r>
                      <a:r>
                        <a:rPr lang="de-DE" sz="1400" dirty="0">
                          <a:latin typeface="Fira Sans Condensed" panose="020B0503050000020004" pitchFamily="34" charset="0"/>
                        </a:rPr>
                        <a:t> </a:t>
                      </a:r>
                      <a:r>
                        <a:rPr lang="de-DE" sz="1400" dirty="0" err="1">
                          <a:latin typeface="Fira Sans Condensed" panose="020B0503050000020004" pitchFamily="34" charset="0"/>
                        </a:rPr>
                        <a:t>level</a:t>
                      </a:r>
                      <a:r>
                        <a:rPr lang="de-DE" sz="1400" dirty="0">
                          <a:latin typeface="Fira Sans Condensed" panose="020B0503050000020004" pitchFamily="34" charset="0"/>
                        </a:rPr>
                        <a:t> 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>
                          <a:latin typeface="Fira Sans Condensed" panose="020B0503050000020004" pitchFamily="34" charset="0"/>
                        </a:rPr>
                        <a:t>4 Semesters </a:t>
                      </a:r>
                      <a:r>
                        <a:rPr lang="de-DE" sz="1400" dirty="0" err="1">
                          <a:latin typeface="Fira Sans Condensed" panose="020B0503050000020004" pitchFamily="34" charset="0"/>
                        </a:rPr>
                        <a:t>consecutive</a:t>
                      </a:r>
                      <a:r>
                        <a:rPr lang="de-DE" sz="1400" dirty="0">
                          <a:latin typeface="Fira Sans Condensed" panose="020B0503050000020004" pitchFamily="34" charset="0"/>
                        </a:rPr>
                        <a:t> </a:t>
                      </a:r>
                      <a:r>
                        <a:rPr lang="de-DE" sz="1400" dirty="0" err="1">
                          <a:latin typeface="Fira Sans Condensed" panose="020B0503050000020004" pitchFamily="34" charset="0"/>
                        </a:rPr>
                        <a:t>programme</a:t>
                      </a:r>
                      <a:endParaRPr lang="de-DE" sz="1400" dirty="0">
                        <a:latin typeface="Fira Sans Condensed" panose="020B0503050000020004" pitchFamily="34" charset="0"/>
                      </a:endParaRPr>
                    </a:p>
                    <a:p>
                      <a:pPr marL="285750" indent="-28575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>
                          <a:latin typeface="Fira Sans Condensed" panose="020B0503050000020004" pitchFamily="34" charset="0"/>
                        </a:rPr>
                        <a:t>App. 25 </a:t>
                      </a:r>
                      <a:r>
                        <a:rPr lang="de-DE" sz="1400" dirty="0" err="1">
                          <a:latin typeface="Fira Sans Condensed" panose="020B0503050000020004" pitchFamily="34" charset="0"/>
                        </a:rPr>
                        <a:t>students</a:t>
                      </a:r>
                      <a:r>
                        <a:rPr lang="de-DE" sz="1400" dirty="0">
                          <a:latin typeface="Fira Sans Condensed" panose="020B0503050000020004" pitchFamily="34" charset="0"/>
                        </a:rPr>
                        <a:t> per </a:t>
                      </a:r>
                      <a:r>
                        <a:rPr lang="de-DE" sz="1400" dirty="0" err="1">
                          <a:latin typeface="Fira Sans Condensed" panose="020B0503050000020004" pitchFamily="34" charset="0"/>
                        </a:rPr>
                        <a:t>year</a:t>
                      </a:r>
                      <a:r>
                        <a:rPr lang="de-DE" sz="1400" dirty="0">
                          <a:latin typeface="Fira Sans Condensed" panose="020B0503050000020004" pitchFamily="34" charset="0"/>
                        </a:rPr>
                        <a:t> 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>
                          <a:latin typeface="Fira Sans Condensed" panose="020B0503050000020004" pitchFamily="34" charset="0"/>
                        </a:rPr>
                        <a:t>Master </a:t>
                      </a:r>
                      <a:r>
                        <a:rPr lang="de-DE" sz="1400" dirty="0" err="1">
                          <a:latin typeface="Fira Sans Condensed" panose="020B0503050000020004" pitchFamily="34" charset="0"/>
                        </a:rPr>
                        <a:t>of</a:t>
                      </a:r>
                      <a:r>
                        <a:rPr lang="de-DE" sz="1400" dirty="0">
                          <a:latin typeface="Fira Sans Condensed" panose="020B0503050000020004" pitchFamily="34" charset="0"/>
                        </a:rPr>
                        <a:t> Arts (M.A.)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215997"/>
                  </a:ext>
                </a:extLst>
              </a:tr>
            </a:tbl>
          </a:graphicData>
        </a:graphic>
      </p:graphicFrame>
      <p:sp>
        <p:nvSpPr>
          <p:cNvPr id="10" name="Titel 1">
            <a:extLst>
              <a:ext uri="{FF2B5EF4-FFF2-40B4-BE49-F238E27FC236}">
                <a16:creationId xmlns:a16="http://schemas.microsoft.com/office/drawing/2014/main" id="{085EAC75-F7AF-4C91-9F3B-59B57096E6BD}"/>
              </a:ext>
            </a:extLst>
          </p:cNvPr>
          <p:cNvSpPr txBox="1">
            <a:spLocks/>
          </p:cNvSpPr>
          <p:nvPr/>
        </p:nvSpPr>
        <p:spPr>
          <a:xfrm>
            <a:off x="838200" y="992188"/>
            <a:ext cx="10515600" cy="978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Fira Sans Condensed SemiBold" panose="020B0603050000020004" pitchFamily="34" charset="0"/>
                <a:ea typeface="+mj-ea"/>
                <a:cs typeface="+mj-cs"/>
              </a:defRPr>
            </a:lvl1pPr>
          </a:lstStyle>
          <a:p>
            <a:r>
              <a:rPr lang="de-DE" b="1" dirty="0">
                <a:latin typeface="Fira Sans Condensed" panose="020B0503050000020004" pitchFamily="34" charset="0"/>
              </a:rPr>
              <a:t>Master Programmes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631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1A59B6-3C63-4217-84ED-FEB1356B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de-DE" sz="4800" dirty="0"/>
            </a:br>
            <a:r>
              <a:rPr lang="de-DE" sz="4800" dirty="0" err="1"/>
              <a:t>research</a:t>
            </a:r>
            <a:r>
              <a:rPr lang="de-DE" sz="4800" dirty="0"/>
              <a:t> and Transfer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4810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1A59B6-3C63-4217-84ED-FEB1356B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/>
              <a:t>at a </a:t>
            </a:r>
            <a:r>
              <a:rPr lang="de-DE" sz="4800" dirty="0" err="1"/>
              <a:t>Glance</a:t>
            </a:r>
            <a:endParaRPr lang="de-DE" sz="4800" dirty="0"/>
          </a:p>
        </p:txBody>
      </p:sp>
    </p:spTree>
    <p:extLst>
      <p:ext uri="{BB962C8B-B14F-4D97-AF65-F5344CB8AC3E}">
        <p14:creationId xmlns:p14="http://schemas.microsoft.com/office/powerpoint/2010/main" val="3997534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897A0E-39B3-67DD-91CB-2400D0945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92188"/>
            <a:ext cx="10319159" cy="978852"/>
          </a:xfrm>
        </p:spPr>
        <p:txBody>
          <a:bodyPr>
            <a:noAutofit/>
          </a:bodyPr>
          <a:lstStyle/>
          <a:p>
            <a:r>
              <a:rPr lang="de-DE" sz="3200" dirty="0"/>
              <a:t>Fields </a:t>
            </a:r>
            <a:r>
              <a:rPr lang="de-DE" sz="3200" dirty="0" err="1"/>
              <a:t>of</a:t>
            </a:r>
            <a:r>
              <a:rPr lang="de-DE" sz="3200" dirty="0"/>
              <a:t> Research and Transfer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F2ACEC-AD15-46D4-A460-720D589A0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9B42-1546-8C47-AC47-2C85F0BA70A9}" type="slidenum">
              <a:rPr lang="de-DE" smtClean="0"/>
              <a:t>20</a:t>
            </a:fld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38200E82-6359-4170-BD77-1DA08615E301}"/>
              </a:ext>
            </a:extLst>
          </p:cNvPr>
          <p:cNvGrpSpPr/>
          <p:nvPr/>
        </p:nvGrpSpPr>
        <p:grpSpPr>
          <a:xfrm>
            <a:off x="947955" y="1770077"/>
            <a:ext cx="9545744" cy="4672668"/>
            <a:chOff x="1912091" y="1398116"/>
            <a:chExt cx="8459399" cy="4947000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6A54F7F8-E1E4-4373-8C1C-E00664749A24}"/>
                </a:ext>
              </a:extLst>
            </p:cNvPr>
            <p:cNvSpPr/>
            <p:nvPr/>
          </p:nvSpPr>
          <p:spPr bwMode="auto">
            <a:xfrm>
              <a:off x="1914347" y="1409700"/>
              <a:ext cx="4181654" cy="246770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54000" rIns="54000" bIns="54000" numCol="1" rtlCol="0" anchor="ctr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16ABC3E1-6B25-4D7D-83F5-BEA36AB80F01}"/>
                </a:ext>
              </a:extLst>
            </p:cNvPr>
            <p:cNvSpPr/>
            <p:nvPr/>
          </p:nvSpPr>
          <p:spPr bwMode="auto">
            <a:xfrm>
              <a:off x="1912091" y="3877408"/>
              <a:ext cx="4181654" cy="246770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9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54000" rIns="54000" bIns="54000" numCol="1" rtlCol="0" anchor="ctr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D753B54E-3F3A-4514-90D8-0D57AC18B6C6}"/>
                </a:ext>
              </a:extLst>
            </p:cNvPr>
            <p:cNvSpPr/>
            <p:nvPr/>
          </p:nvSpPr>
          <p:spPr bwMode="auto">
            <a:xfrm rot="10800000">
              <a:off x="5972907" y="3761906"/>
              <a:ext cx="4304720" cy="258288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54000" rIns="54000" bIns="54000" numCol="1" rtlCol="0" anchor="ctr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44038CED-83AC-4777-89D2-82F4C0416132}"/>
                </a:ext>
              </a:extLst>
            </p:cNvPr>
            <p:cNvSpPr/>
            <p:nvPr/>
          </p:nvSpPr>
          <p:spPr bwMode="auto">
            <a:xfrm>
              <a:off x="6096003" y="1398116"/>
              <a:ext cx="4181654" cy="24677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54000" rIns="54000" bIns="54000" numCol="1" rtlCol="0" anchor="ctr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0EF851A0-6BF1-4C8B-B3F9-342AFE053E3A}"/>
                </a:ext>
              </a:extLst>
            </p:cNvPr>
            <p:cNvSpPr txBox="1"/>
            <p:nvPr/>
          </p:nvSpPr>
          <p:spPr>
            <a:xfrm>
              <a:off x="2042029" y="5644943"/>
              <a:ext cx="1694205" cy="684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Local</a:t>
              </a:r>
              <a:r>
                <a:rPr lang="de-DE" b="1" dirty="0">
                  <a:latin typeface="Calibri" panose="020F0502020204030204" pitchFamily="34" charset="0"/>
                  <a:cs typeface="Calibri" panose="020F0502020204030204" pitchFamily="34" charset="0"/>
                </a:rPr>
                <a:t> Government Administration 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C803EBEE-3FAD-40FB-9D17-365B63941A67}"/>
                </a:ext>
              </a:extLst>
            </p:cNvPr>
            <p:cNvSpPr txBox="1"/>
            <p:nvPr/>
          </p:nvSpPr>
          <p:spPr>
            <a:xfrm>
              <a:off x="1975279" y="1525861"/>
              <a:ext cx="2379844" cy="684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latin typeface="Calibri" panose="020F0502020204030204" pitchFamily="34" charset="0"/>
                  <a:cs typeface="Calibri" panose="020F0502020204030204" pitchFamily="34" charset="0"/>
                </a:rPr>
                <a:t>Tax- / Financial Administration 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077EF772-CCB9-4F65-9127-AD310A938588}"/>
                </a:ext>
              </a:extLst>
            </p:cNvPr>
            <p:cNvSpPr txBox="1"/>
            <p:nvPr/>
          </p:nvSpPr>
          <p:spPr>
            <a:xfrm>
              <a:off x="8338039" y="5874311"/>
              <a:ext cx="1878300" cy="391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Digitization</a:t>
              </a:r>
              <a:r>
                <a:rPr lang="de-DE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135922E5-CD0C-4F26-B313-FFF4386F2DD9}"/>
                </a:ext>
              </a:extLst>
            </p:cNvPr>
            <p:cNvSpPr txBox="1"/>
            <p:nvPr/>
          </p:nvSpPr>
          <p:spPr>
            <a:xfrm>
              <a:off x="8159450" y="1458592"/>
              <a:ext cx="2092754" cy="391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b="1" dirty="0">
                  <a:latin typeface="Calibri" panose="020F0502020204030204" pitchFamily="34" charset="0"/>
                  <a:cs typeface="Calibri" panose="020F0502020204030204" pitchFamily="34" charset="0"/>
                </a:rPr>
                <a:t>Migration /</a:t>
              </a:r>
              <a:r>
                <a:rPr lang="de-DE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Diversity</a:t>
              </a:r>
              <a:endParaRPr lang="de-DE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FC890B42-8CE1-4C99-AE54-03B2D9AABD04}"/>
                </a:ext>
              </a:extLst>
            </p:cNvPr>
            <p:cNvSpPr/>
            <p:nvPr/>
          </p:nvSpPr>
          <p:spPr bwMode="auto">
            <a:xfrm>
              <a:off x="4605707" y="3125392"/>
              <a:ext cx="2980592" cy="133260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54000" tIns="54000" rIns="54000" bIns="54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Shaping </a:t>
              </a:r>
              <a:r>
                <a:rPr lang="de-DE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</a:t>
              </a:r>
              <a:r>
                <a:rPr lang="de-DE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future</a:t>
              </a:r>
              <a:r>
                <a:rPr lang="de-DE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of</a:t>
              </a:r>
              <a:r>
                <a:rPr lang="de-DE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public</a:t>
              </a:r>
              <a:r>
                <a:rPr lang="de-DE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sector</a:t>
              </a:r>
              <a:r>
                <a:rPr lang="de-DE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administration</a:t>
              </a:r>
              <a:r>
                <a:rPr lang="de-DE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980127FF-6721-4952-96D1-13FE10C31970}"/>
                </a:ext>
              </a:extLst>
            </p:cNvPr>
            <p:cNvSpPr txBox="1"/>
            <p:nvPr/>
          </p:nvSpPr>
          <p:spPr>
            <a:xfrm>
              <a:off x="4850138" y="1452265"/>
              <a:ext cx="1993212" cy="325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Pension Insurance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5DAB6AD0-321A-4B14-93B8-6DFF86A7179A}"/>
                </a:ext>
              </a:extLst>
            </p:cNvPr>
            <p:cNvSpPr txBox="1"/>
            <p:nvPr/>
          </p:nvSpPr>
          <p:spPr>
            <a:xfrm>
              <a:off x="8733954" y="4017794"/>
              <a:ext cx="1503498" cy="553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Interationalization</a:t>
              </a:r>
              <a:r>
                <a:rPr lang="de-DE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/ </a:t>
              </a:r>
              <a:r>
                <a:rPr lang="de-DE" sz="1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Globalization</a:t>
              </a:r>
              <a:r>
                <a:rPr lang="de-DE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68EB59D9-0BD8-416E-A9C3-0A09B0D08FE3}"/>
                </a:ext>
              </a:extLst>
            </p:cNvPr>
            <p:cNvSpPr txBox="1"/>
            <p:nvPr/>
          </p:nvSpPr>
          <p:spPr>
            <a:xfrm>
              <a:off x="5728540" y="1670769"/>
              <a:ext cx="998287" cy="325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err="1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Social</a:t>
              </a:r>
              <a:r>
                <a:rPr lang="de-DE" sz="1400" b="1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Law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0988E687-D267-4ACB-B0FA-E644750C5FB7}"/>
                </a:ext>
              </a:extLst>
            </p:cNvPr>
            <p:cNvSpPr txBox="1"/>
            <p:nvPr/>
          </p:nvSpPr>
          <p:spPr>
            <a:xfrm>
              <a:off x="7982027" y="2931285"/>
              <a:ext cx="2336386" cy="553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400" b="1" dirty="0" err="1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Challenges</a:t>
              </a:r>
              <a:r>
                <a:rPr lang="de-DE" sz="1400" b="1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400" b="1" dirty="0" err="1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with</a:t>
              </a:r>
              <a:r>
                <a:rPr lang="de-DE" sz="1400" b="1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400" b="1" dirty="0" err="1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adaptation</a:t>
              </a:r>
              <a:r>
                <a:rPr lang="de-DE" sz="1400" b="1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400" b="1" dirty="0" err="1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processes</a:t>
              </a:r>
              <a:endParaRPr lang="de-DE" sz="1400" b="1" dirty="0">
                <a:solidFill>
                  <a:srgbClr val="003D8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5D3A4C8B-1548-4CF2-9B92-4713E37BFB97}"/>
                </a:ext>
              </a:extLst>
            </p:cNvPr>
            <p:cNvSpPr txBox="1"/>
            <p:nvPr/>
          </p:nvSpPr>
          <p:spPr>
            <a:xfrm>
              <a:off x="5674371" y="5523662"/>
              <a:ext cx="2656048" cy="325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400" b="1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Digital Transformation </a:t>
              </a: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30B1EF2E-33C5-4130-8AF2-E6836950CEDA}"/>
                </a:ext>
              </a:extLst>
            </p:cNvPr>
            <p:cNvSpPr/>
            <p:nvPr/>
          </p:nvSpPr>
          <p:spPr>
            <a:xfrm>
              <a:off x="8644948" y="2110636"/>
              <a:ext cx="1552926" cy="5539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de-DE" sz="1400" b="1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International Private Law </a:t>
              </a: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A6F1C877-9927-4331-9269-8663B0B15A5E}"/>
                </a:ext>
              </a:extLst>
            </p:cNvPr>
            <p:cNvSpPr txBox="1"/>
            <p:nvPr/>
          </p:nvSpPr>
          <p:spPr>
            <a:xfrm>
              <a:off x="3066215" y="4560515"/>
              <a:ext cx="616900" cy="325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IÖWR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D5E176CA-139F-44CC-92B3-4E643CAE9043}"/>
                </a:ext>
              </a:extLst>
            </p:cNvPr>
            <p:cNvSpPr txBox="1"/>
            <p:nvPr/>
          </p:nvSpPr>
          <p:spPr>
            <a:xfrm>
              <a:off x="3754358" y="5549822"/>
              <a:ext cx="1045479" cy="482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rgbClr val="003D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DD, Bürger-</a:t>
              </a:r>
            </a:p>
            <a:p>
              <a:r>
                <a:rPr lang="de-DE" sz="1400" b="1" dirty="0" err="1">
                  <a:solidFill>
                    <a:srgbClr val="003D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beteiligung</a:t>
              </a:r>
              <a:endParaRPr lang="de-DE" sz="1400" b="1" dirty="0">
                <a:solidFill>
                  <a:srgbClr val="003D8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3DB24687-F592-41AD-8734-5B71F486F2B9}"/>
                </a:ext>
              </a:extLst>
            </p:cNvPr>
            <p:cNvSpPr txBox="1"/>
            <p:nvPr/>
          </p:nvSpPr>
          <p:spPr>
            <a:xfrm>
              <a:off x="6953092" y="4497485"/>
              <a:ext cx="1271567" cy="325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i="1" dirty="0" err="1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Danube</a:t>
              </a:r>
              <a:r>
                <a:rPr lang="de-DE" sz="1400" b="1" i="1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Region </a:t>
              </a: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53C67D5E-DD75-4661-952E-6A1B8A2D1197}"/>
                </a:ext>
              </a:extLst>
            </p:cNvPr>
            <p:cNvSpPr txBox="1"/>
            <p:nvPr/>
          </p:nvSpPr>
          <p:spPr>
            <a:xfrm>
              <a:off x="5613896" y="5101452"/>
              <a:ext cx="1196097" cy="325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i="1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HRM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69A5B4F4-F11A-4D1E-B143-3AF481404783}"/>
                </a:ext>
              </a:extLst>
            </p:cNvPr>
            <p:cNvSpPr txBox="1"/>
            <p:nvPr/>
          </p:nvSpPr>
          <p:spPr>
            <a:xfrm>
              <a:off x="2098744" y="5039544"/>
              <a:ext cx="1179169" cy="325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i="1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Normsetzung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2962F399-D70A-4D66-9013-57B53A188DE8}"/>
                </a:ext>
              </a:extLst>
            </p:cNvPr>
            <p:cNvSpPr txBox="1"/>
            <p:nvPr/>
          </p:nvSpPr>
          <p:spPr>
            <a:xfrm>
              <a:off x="7567963" y="4296946"/>
              <a:ext cx="1570951" cy="241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b="1" dirty="0" err="1">
                  <a:solidFill>
                    <a:srgbClr val="A5002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CeeeGovDays</a:t>
              </a:r>
              <a:endParaRPr lang="de-DE" sz="1100" b="1" dirty="0">
                <a:solidFill>
                  <a:srgbClr val="A5002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AD86E2B4-F5A4-4A22-99FD-952AD82061BD}"/>
                </a:ext>
              </a:extLst>
            </p:cNvPr>
            <p:cNvSpPr txBox="1"/>
            <p:nvPr/>
          </p:nvSpPr>
          <p:spPr>
            <a:xfrm>
              <a:off x="6984116" y="5337220"/>
              <a:ext cx="3387374" cy="241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b="1" dirty="0">
                  <a:solidFill>
                    <a:srgbClr val="A5002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Arbeits- und Führungswelten der Zukunft</a:t>
              </a: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B64170F9-882F-450A-86E0-552ED296CFBD}"/>
                </a:ext>
              </a:extLst>
            </p:cNvPr>
            <p:cNvSpPr txBox="1"/>
            <p:nvPr/>
          </p:nvSpPr>
          <p:spPr>
            <a:xfrm>
              <a:off x="3616457" y="5998126"/>
              <a:ext cx="1434555" cy="241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b="1" dirty="0">
                  <a:solidFill>
                    <a:srgbClr val="A5002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Direkte Demokratie</a:t>
              </a: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704170C2-5C32-42B1-B3F9-17FD39354D13}"/>
                </a:ext>
              </a:extLst>
            </p:cNvPr>
            <p:cNvSpPr txBox="1"/>
            <p:nvPr/>
          </p:nvSpPr>
          <p:spPr>
            <a:xfrm>
              <a:off x="3296542" y="5088158"/>
              <a:ext cx="918841" cy="397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b="1" dirty="0"/>
                <a:t>25.000,-</a:t>
              </a:r>
            </a:p>
            <a:p>
              <a:r>
                <a:rPr lang="de-DE" sz="1100" b="1" dirty="0"/>
                <a:t>3 Projekte</a:t>
              </a:r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F9D4727A-0959-4A4B-A939-F5A684458105}"/>
                </a:ext>
              </a:extLst>
            </p:cNvPr>
            <p:cNvSpPr txBox="1"/>
            <p:nvPr/>
          </p:nvSpPr>
          <p:spPr>
            <a:xfrm>
              <a:off x="7497920" y="2103773"/>
              <a:ext cx="918841" cy="397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b="1" dirty="0"/>
                <a:t>100.000,-</a:t>
              </a:r>
            </a:p>
            <a:p>
              <a:r>
                <a:rPr lang="de-DE" sz="1100" b="1" dirty="0"/>
                <a:t>3 Projekte</a:t>
              </a: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5DD2D633-37F9-4511-BD8C-06477393C2F3}"/>
                </a:ext>
              </a:extLst>
            </p:cNvPr>
            <p:cNvSpPr txBox="1"/>
            <p:nvPr/>
          </p:nvSpPr>
          <p:spPr>
            <a:xfrm>
              <a:off x="1975280" y="2938119"/>
              <a:ext cx="1570951" cy="482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Kommunale/r Steuerexperte/in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0AF6CCBF-35E0-44F3-A857-27D5BBD311B4}"/>
                </a:ext>
              </a:extLst>
            </p:cNvPr>
            <p:cNvSpPr txBox="1"/>
            <p:nvPr/>
          </p:nvSpPr>
          <p:spPr>
            <a:xfrm>
              <a:off x="1959743" y="3505014"/>
              <a:ext cx="1507357" cy="482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Kommunale als Steuerschuldnerin</a:t>
              </a:r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99EF419F-5BD0-46C5-B574-F5BE9B8473A3}"/>
                </a:ext>
              </a:extLst>
            </p:cNvPr>
            <p:cNvSpPr txBox="1"/>
            <p:nvPr/>
          </p:nvSpPr>
          <p:spPr>
            <a:xfrm>
              <a:off x="1945850" y="4222830"/>
              <a:ext cx="2664127" cy="284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Kommunale/r Bilanzbuchhalter/in</a:t>
              </a:r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52BA23E6-AEA9-48FC-9730-8660AB95F0D3}"/>
                </a:ext>
              </a:extLst>
            </p:cNvPr>
            <p:cNvSpPr txBox="1"/>
            <p:nvPr/>
          </p:nvSpPr>
          <p:spPr>
            <a:xfrm>
              <a:off x="5463613" y="2373500"/>
              <a:ext cx="1705723" cy="284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Aufstiegsfortbildung </a:t>
              </a:r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2B66FA3B-13A4-4F06-840E-FB22AD049728}"/>
                </a:ext>
              </a:extLst>
            </p:cNvPr>
            <p:cNvSpPr txBox="1"/>
            <p:nvPr/>
          </p:nvSpPr>
          <p:spPr>
            <a:xfrm>
              <a:off x="4690356" y="2578719"/>
              <a:ext cx="3252237" cy="482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i="1" dirty="0">
                  <a:solidFill>
                    <a:schemeClr val="accent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Laufbahnqualifizierende Zusatzausbildung</a:t>
              </a:r>
            </a:p>
            <a:p>
              <a:pPr algn="ctr"/>
              <a:r>
                <a:rPr lang="de-DE" sz="1400" i="1" dirty="0">
                  <a:solidFill>
                    <a:schemeClr val="accent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(Traineeprogramm) </a:t>
              </a:r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9F33D734-2C34-423C-8E5E-5DF0D1E2FF0D}"/>
                </a:ext>
              </a:extLst>
            </p:cNvPr>
            <p:cNvSpPr txBox="1"/>
            <p:nvPr/>
          </p:nvSpPr>
          <p:spPr>
            <a:xfrm>
              <a:off x="8565536" y="3404159"/>
              <a:ext cx="1598964" cy="325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accent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Cultural Management</a:t>
              </a: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A4772FC3-8B4B-48F1-A731-7D129A8E959A}"/>
                </a:ext>
              </a:extLst>
            </p:cNvPr>
            <p:cNvSpPr txBox="1"/>
            <p:nvPr/>
          </p:nvSpPr>
          <p:spPr>
            <a:xfrm>
              <a:off x="3876089" y="4588847"/>
              <a:ext cx="1467774" cy="284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accent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BWL für die Justiz</a:t>
              </a:r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3B759183-3B5F-42A2-9F58-3927C5271DA9}"/>
                </a:ext>
              </a:extLst>
            </p:cNvPr>
            <p:cNvSpPr txBox="1"/>
            <p:nvPr/>
          </p:nvSpPr>
          <p:spPr>
            <a:xfrm>
              <a:off x="8522305" y="4915825"/>
              <a:ext cx="1570951" cy="241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solidFill>
                    <a:schemeClr val="accent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 Tagesveranstaltung</a:t>
              </a:r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755704E3-0FF6-4846-90CF-4BEC39E97F98}"/>
                </a:ext>
              </a:extLst>
            </p:cNvPr>
            <p:cNvSpPr txBox="1"/>
            <p:nvPr/>
          </p:nvSpPr>
          <p:spPr>
            <a:xfrm>
              <a:off x="5959662" y="5884668"/>
              <a:ext cx="2656048" cy="325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i="1" dirty="0">
                  <a:solidFill>
                    <a:schemeClr val="accent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Digital </a:t>
              </a:r>
              <a:r>
                <a:rPr lang="de-DE" sz="1400" i="1" dirty="0" err="1">
                  <a:solidFill>
                    <a:schemeClr val="accent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change</a:t>
              </a:r>
              <a:r>
                <a:rPr lang="de-DE" sz="1400" i="1" dirty="0">
                  <a:solidFill>
                    <a:schemeClr val="accent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in </a:t>
              </a:r>
              <a:r>
                <a:rPr lang="de-DE" sz="1400" i="1" dirty="0" err="1">
                  <a:solidFill>
                    <a:schemeClr val="accent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local</a:t>
              </a:r>
              <a:r>
                <a:rPr lang="de-DE" sz="1400" i="1" dirty="0">
                  <a:solidFill>
                    <a:schemeClr val="accent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400" i="1" dirty="0" err="1">
                  <a:solidFill>
                    <a:schemeClr val="accent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government</a:t>
              </a:r>
              <a:endParaRPr lang="de-DE" sz="1400" i="1" dirty="0">
                <a:solidFill>
                  <a:schemeClr val="accent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AD40F47F-E8B2-4FDC-B844-24CCCCE1A111}"/>
                </a:ext>
              </a:extLst>
            </p:cNvPr>
            <p:cNvSpPr/>
            <p:nvPr/>
          </p:nvSpPr>
          <p:spPr bwMode="auto">
            <a:xfrm>
              <a:off x="2395383" y="2448197"/>
              <a:ext cx="2197696" cy="98080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54000" tIns="54000" rIns="54000" bIns="54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Finance and </a:t>
              </a:r>
              <a:r>
                <a:rPr lang="de-DE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econonomic</a:t>
              </a:r>
              <a:r>
                <a:rPr lang="de-DE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action</a:t>
              </a:r>
              <a:r>
                <a:rPr lang="de-DE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78AEE63F-559E-4FE9-9541-FBE817C4FECC}"/>
                </a:ext>
              </a:extLst>
            </p:cNvPr>
            <p:cNvSpPr/>
            <p:nvPr/>
          </p:nvSpPr>
          <p:spPr bwMode="auto">
            <a:xfrm>
              <a:off x="3167764" y="4783918"/>
              <a:ext cx="2387137" cy="1289124"/>
            </a:xfrm>
            <a:prstGeom prst="ellipse">
              <a:avLst/>
            </a:prstGeom>
            <a:solidFill>
              <a:srgbClr val="FF0000">
                <a:alpha val="69804"/>
              </a:srgb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54000" tIns="54000" rIns="54000" bIns="54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Good</a:t>
              </a:r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Governance</a:t>
              </a:r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7B96B920-4DE3-4686-8E80-978F283F0982}"/>
                </a:ext>
              </a:extLst>
            </p:cNvPr>
            <p:cNvSpPr/>
            <p:nvPr/>
          </p:nvSpPr>
          <p:spPr bwMode="auto">
            <a:xfrm>
              <a:off x="7844693" y="4644159"/>
              <a:ext cx="2020666" cy="1106631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54000" tIns="54000" rIns="54000" bIns="54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Digitization</a:t>
              </a:r>
              <a:r>
                <a:rPr lang="de-DE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and Work 4.0</a:t>
              </a:r>
            </a:p>
          </p:txBody>
        </p:sp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783063FD-F414-4105-B80B-43DEB719CEC0}"/>
                </a:ext>
              </a:extLst>
            </p:cNvPr>
            <p:cNvSpPr/>
            <p:nvPr/>
          </p:nvSpPr>
          <p:spPr bwMode="auto">
            <a:xfrm>
              <a:off x="6506826" y="1694447"/>
              <a:ext cx="2548534" cy="1289124"/>
            </a:xfrm>
            <a:prstGeom prst="ellipse">
              <a:avLst/>
            </a:prstGeom>
            <a:solidFill>
              <a:srgbClr val="FF0000">
                <a:alpha val="69804"/>
              </a:srgb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54000" tIns="54000" rIns="54000" bIns="54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Societal</a:t>
              </a:r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Change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57450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859D9A-CA14-E838-075D-D11206F64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Research and Transfer Projects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A1DA29-B715-E66B-563C-4EA24643E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DE" sz="2200" b="1" dirty="0"/>
              <a:t>Digital </a:t>
            </a:r>
            <a:r>
              <a:rPr lang="de-DE" sz="2200" b="1" dirty="0" err="1"/>
              <a:t>maturity</a:t>
            </a:r>
            <a:r>
              <a:rPr lang="de-DE" sz="2200" b="1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local</a:t>
            </a:r>
            <a:r>
              <a:rPr lang="de-DE" sz="2200" dirty="0"/>
              <a:t> </a:t>
            </a:r>
            <a:r>
              <a:rPr lang="de-DE" sz="2200" dirty="0" err="1"/>
              <a:t>governments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different </a:t>
            </a:r>
            <a:r>
              <a:rPr lang="de-DE" sz="2200" dirty="0" err="1"/>
              <a:t>sizes</a:t>
            </a:r>
            <a:r>
              <a:rPr lang="de-DE" sz="2200" dirty="0"/>
              <a:t>, </a:t>
            </a:r>
            <a:r>
              <a:rPr lang="de-DE" sz="2200" dirty="0" err="1"/>
              <a:t>as</a:t>
            </a:r>
            <a:r>
              <a:rPr lang="de-DE" sz="2200" dirty="0"/>
              <a:t> </a:t>
            </a:r>
            <a:r>
              <a:rPr lang="de-DE" sz="2200" dirty="0" err="1"/>
              <a:t>well</a:t>
            </a:r>
            <a:r>
              <a:rPr lang="de-DE" sz="2200" dirty="0"/>
              <a:t> </a:t>
            </a:r>
            <a:r>
              <a:rPr lang="de-DE" sz="2200" dirty="0" err="1"/>
              <a:t>as</a:t>
            </a:r>
            <a:r>
              <a:rPr lang="de-DE" sz="2200" dirty="0"/>
              <a:t> </a:t>
            </a:r>
            <a:r>
              <a:rPr lang="de-DE" sz="2200" b="1" dirty="0" err="1"/>
              <a:t>capacbility</a:t>
            </a:r>
            <a:r>
              <a:rPr lang="de-DE" sz="2200" b="1" dirty="0"/>
              <a:t> </a:t>
            </a:r>
            <a:r>
              <a:rPr lang="de-DE" sz="2200" b="1" dirty="0" err="1"/>
              <a:t>to</a:t>
            </a:r>
            <a:r>
              <a:rPr lang="de-DE" sz="2200" b="1" dirty="0"/>
              <a:t> </a:t>
            </a:r>
            <a:r>
              <a:rPr lang="de-DE" sz="2200" b="1" dirty="0" err="1"/>
              <a:t>innovate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local</a:t>
            </a:r>
            <a:r>
              <a:rPr lang="de-DE" sz="2200" dirty="0"/>
              <a:t> </a:t>
            </a:r>
            <a:r>
              <a:rPr lang="de-DE" sz="2200" dirty="0" err="1"/>
              <a:t>governemnts</a:t>
            </a:r>
            <a:r>
              <a:rPr lang="de-DE" sz="2200" dirty="0"/>
              <a:t>, </a:t>
            </a:r>
            <a:r>
              <a:rPr lang="de-DE" sz="2200" b="1" dirty="0"/>
              <a:t>agile </a:t>
            </a:r>
            <a:r>
              <a:rPr lang="de-DE" sz="2200" b="1" dirty="0" err="1"/>
              <a:t>organization</a:t>
            </a:r>
            <a:r>
              <a:rPr lang="de-DE" sz="2200" b="1" dirty="0"/>
              <a:t> </a:t>
            </a:r>
            <a:r>
              <a:rPr lang="de-DE" sz="2200" b="1" dirty="0" err="1"/>
              <a:t>cultures</a:t>
            </a:r>
            <a:r>
              <a:rPr lang="de-DE" sz="2200" b="1" dirty="0"/>
              <a:t> </a:t>
            </a:r>
          </a:p>
          <a:p>
            <a:pPr>
              <a:lnSpc>
                <a:spcPct val="150000"/>
              </a:lnSpc>
            </a:pPr>
            <a:r>
              <a:rPr lang="de-DE" sz="2200" b="1" dirty="0"/>
              <a:t>Learning at </a:t>
            </a:r>
            <a:r>
              <a:rPr lang="de-DE" sz="2200" b="1" dirty="0" err="1"/>
              <a:t>work</a:t>
            </a:r>
            <a:r>
              <a:rPr lang="de-DE" sz="2200" b="1" dirty="0"/>
              <a:t> </a:t>
            </a:r>
            <a:r>
              <a:rPr lang="de-DE" sz="2200" dirty="0" err="1"/>
              <a:t>using</a:t>
            </a:r>
            <a:r>
              <a:rPr lang="de-DE" sz="2200" dirty="0"/>
              <a:t> digital </a:t>
            </a:r>
            <a:r>
              <a:rPr lang="de-DE" sz="2200" dirty="0" err="1"/>
              <a:t>agents</a:t>
            </a:r>
            <a:r>
              <a:rPr lang="de-DE" sz="2200" dirty="0"/>
              <a:t> (e.g. </a:t>
            </a:r>
            <a:r>
              <a:rPr lang="de-DE" sz="2200" dirty="0" err="1"/>
              <a:t>based</a:t>
            </a:r>
            <a:r>
              <a:rPr lang="de-DE" sz="2200" dirty="0"/>
              <a:t> on </a:t>
            </a:r>
            <a:r>
              <a:rPr lang="de-DE" sz="2200" dirty="0" err="1"/>
              <a:t>ChatGPT</a:t>
            </a:r>
            <a:r>
              <a:rPr lang="de-DE" sz="2200" dirty="0"/>
              <a:t>) </a:t>
            </a:r>
          </a:p>
          <a:p>
            <a:pPr>
              <a:lnSpc>
                <a:spcPct val="150000"/>
              </a:lnSpc>
            </a:pPr>
            <a:r>
              <a:rPr lang="de-DE" sz="2200" dirty="0"/>
              <a:t>Evaluation </a:t>
            </a:r>
            <a:r>
              <a:rPr lang="de-DE" sz="2200" dirty="0" err="1"/>
              <a:t>of</a:t>
            </a:r>
            <a:r>
              <a:rPr lang="de-DE" sz="2200" dirty="0"/>
              <a:t> legal </a:t>
            </a:r>
            <a:r>
              <a:rPr lang="de-DE" sz="2200" dirty="0" err="1"/>
              <a:t>norms</a:t>
            </a:r>
            <a:r>
              <a:rPr lang="de-DE" sz="2200" dirty="0"/>
              <a:t> </a:t>
            </a:r>
            <a:r>
              <a:rPr lang="de-DE" sz="2200" dirty="0" err="1"/>
              <a:t>as</a:t>
            </a:r>
            <a:r>
              <a:rPr lang="de-DE" sz="2200" dirty="0"/>
              <a:t> </a:t>
            </a:r>
            <a:r>
              <a:rPr lang="de-DE" sz="2200" dirty="0" err="1"/>
              <a:t>well</a:t>
            </a:r>
            <a:r>
              <a:rPr lang="de-DE" sz="2200" dirty="0"/>
              <a:t> </a:t>
            </a:r>
            <a:r>
              <a:rPr lang="de-DE" sz="2200" dirty="0" err="1"/>
              <a:t>as</a:t>
            </a:r>
            <a:r>
              <a:rPr lang="de-DE" sz="2200" dirty="0"/>
              <a:t> </a:t>
            </a:r>
            <a:r>
              <a:rPr lang="de-DE" sz="2200" dirty="0" err="1"/>
              <a:t>giving</a:t>
            </a:r>
            <a:r>
              <a:rPr lang="de-DE" sz="2200" dirty="0"/>
              <a:t> </a:t>
            </a:r>
            <a:r>
              <a:rPr lang="de-DE" sz="2200" dirty="0" err="1"/>
              <a:t>reform</a:t>
            </a:r>
            <a:r>
              <a:rPr lang="de-DE" sz="2200" dirty="0"/>
              <a:t> </a:t>
            </a:r>
            <a:r>
              <a:rPr lang="de-DE" sz="2200" dirty="0" err="1"/>
              <a:t>options</a:t>
            </a:r>
            <a:r>
              <a:rPr lang="de-DE" sz="2200" dirty="0"/>
              <a:t> in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field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b="1" dirty="0" err="1"/>
              <a:t>good</a:t>
            </a:r>
            <a:r>
              <a:rPr lang="de-DE" sz="2200" b="1" dirty="0"/>
              <a:t> </a:t>
            </a:r>
            <a:r>
              <a:rPr lang="de-DE" sz="2200" b="1" dirty="0" err="1"/>
              <a:t>governance</a:t>
            </a:r>
            <a:endParaRPr lang="de-DE" sz="22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D53DE25-50E5-4335-8417-38A156AFD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9B42-1546-8C47-AC47-2C85F0BA70A9}" type="slidenum">
              <a:rPr lang="de-DE" smtClean="0"/>
              <a:t>21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9800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859D9A-CA14-E838-075D-D11206F64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Promotionsmöglichkeiten an der HVF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A1DA29-B715-E66B-563C-4EA24643E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Promotionsverband: Die HAWs in BW haben seit 2022 das Promotionsrecht</a:t>
            </a:r>
          </a:p>
          <a:p>
            <a:r>
              <a:rPr lang="de-DE" dirty="0"/>
              <a:t>Promotionskollegs: Bereits davor gab es die Möglichkeit, mit Universitäten zu kooperieren; HVF ist Mitglied im Kooperativen Promotionskolleg „</a:t>
            </a:r>
            <a:r>
              <a:rPr lang="de-DE" dirty="0" err="1"/>
              <a:t>Good</a:t>
            </a:r>
            <a:r>
              <a:rPr lang="de-DE" dirty="0"/>
              <a:t> Administration“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8CF87E5-B5F7-496E-B60A-01BDE1F92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9B42-1546-8C47-AC47-2C85F0BA70A9}" type="slidenum">
              <a:rPr lang="de-DE" smtClean="0"/>
              <a:t>22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3249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1A59B6-3C63-4217-84ED-FEB1356B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dirty="0" err="1"/>
              <a:t>Continuous</a:t>
            </a:r>
            <a:r>
              <a:rPr lang="de-DE" sz="4800" dirty="0"/>
              <a:t> </a:t>
            </a:r>
            <a:r>
              <a:rPr lang="de-DE" sz="4800" dirty="0" err="1"/>
              <a:t>education</a:t>
            </a:r>
            <a:r>
              <a:rPr lang="de-DE" sz="4800" dirty="0"/>
              <a:t> and </a:t>
            </a:r>
            <a:r>
              <a:rPr lang="de-DE" sz="4800" dirty="0" err="1"/>
              <a:t>further</a:t>
            </a:r>
            <a:r>
              <a:rPr lang="de-DE" sz="4800" dirty="0"/>
              <a:t> </a:t>
            </a:r>
            <a:r>
              <a:rPr lang="de-DE" sz="4800" dirty="0" err="1"/>
              <a:t>training</a:t>
            </a:r>
            <a:endParaRPr lang="de-DE" sz="4800" dirty="0"/>
          </a:p>
        </p:txBody>
      </p:sp>
    </p:spTree>
    <p:extLst>
      <p:ext uri="{BB962C8B-B14F-4D97-AF65-F5344CB8AC3E}">
        <p14:creationId xmlns:p14="http://schemas.microsoft.com/office/powerpoint/2010/main" val="3190794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859D9A-CA14-E838-075D-D11206F64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Life </a:t>
            </a:r>
            <a:r>
              <a:rPr lang="de-DE" sz="3200" dirty="0" err="1"/>
              <a:t>long</a:t>
            </a:r>
            <a:r>
              <a:rPr lang="de-DE" sz="3200" dirty="0"/>
              <a:t> </a:t>
            </a:r>
            <a:r>
              <a:rPr lang="de-DE" sz="3200" dirty="0" err="1"/>
              <a:t>learning</a:t>
            </a:r>
            <a:endParaRPr lang="de-DE" sz="3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A1DA29-B715-E66B-563C-4EA24643E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200" dirty="0" err="1"/>
              <a:t>We</a:t>
            </a:r>
            <a:r>
              <a:rPr lang="de-DE" sz="2200" dirty="0"/>
              <a:t> </a:t>
            </a:r>
            <a:r>
              <a:rPr lang="de-DE" sz="2200" dirty="0" err="1"/>
              <a:t>want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offer</a:t>
            </a:r>
            <a:r>
              <a:rPr lang="de-DE" sz="2200" dirty="0"/>
              <a:t> </a:t>
            </a:r>
            <a:r>
              <a:rPr lang="de-DE" sz="2200" dirty="0" err="1"/>
              <a:t>conutinuous</a:t>
            </a:r>
            <a:r>
              <a:rPr lang="de-DE" sz="2200" dirty="0"/>
              <a:t> </a:t>
            </a:r>
            <a:r>
              <a:rPr lang="de-DE" sz="2200" dirty="0" err="1"/>
              <a:t>education</a:t>
            </a:r>
            <a:r>
              <a:rPr lang="de-DE" sz="2200" dirty="0"/>
              <a:t> and </a:t>
            </a:r>
            <a:r>
              <a:rPr lang="de-DE" sz="2200" dirty="0" err="1"/>
              <a:t>further</a:t>
            </a:r>
            <a:r>
              <a:rPr lang="de-DE" sz="2200" dirty="0"/>
              <a:t> </a:t>
            </a:r>
            <a:r>
              <a:rPr lang="de-DE" sz="2200" dirty="0" err="1"/>
              <a:t>training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our</a:t>
            </a:r>
            <a:r>
              <a:rPr lang="de-DE" sz="2200" dirty="0"/>
              <a:t> Alumni </a:t>
            </a:r>
            <a:r>
              <a:rPr lang="de-DE" sz="2200" dirty="0" err="1"/>
              <a:t>throughout</a:t>
            </a:r>
            <a:r>
              <a:rPr lang="de-DE" sz="2200" dirty="0"/>
              <a:t> </a:t>
            </a:r>
            <a:r>
              <a:rPr lang="de-DE" sz="2200" dirty="0" err="1"/>
              <a:t>their</a:t>
            </a:r>
            <a:r>
              <a:rPr lang="de-DE" sz="2200" dirty="0"/>
              <a:t> professional </a:t>
            </a:r>
            <a:r>
              <a:rPr lang="de-DE" sz="2200" dirty="0" err="1"/>
              <a:t>careerDie</a:t>
            </a:r>
            <a:r>
              <a:rPr lang="de-DE" sz="2200" dirty="0"/>
              <a:t> Weiterbildung findet an der HVF im LUCCA (</a:t>
            </a:r>
            <a:r>
              <a:rPr lang="en-US" sz="2200" dirty="0"/>
              <a:t>Ludwigsburg Competence Centre of Public Administration</a:t>
            </a:r>
            <a:r>
              <a:rPr lang="de-DE" sz="2200" dirty="0"/>
              <a:t>) statt.</a:t>
            </a:r>
          </a:p>
          <a:p>
            <a:pPr>
              <a:lnSpc>
                <a:spcPct val="150000"/>
              </a:lnSpc>
            </a:pPr>
            <a:r>
              <a:rPr lang="de-DE" sz="2200" dirty="0"/>
              <a:t>Focus on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/>
              <a:t>Programmes relevant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professional </a:t>
            </a:r>
            <a:r>
              <a:rPr lang="de-DE" sz="1800" dirty="0" err="1"/>
              <a:t>carreer</a:t>
            </a:r>
            <a:r>
              <a:rPr lang="de-DE" sz="1800" dirty="0"/>
              <a:t> (</a:t>
            </a:r>
            <a:r>
              <a:rPr lang="de-DE" sz="1800" dirty="0" err="1"/>
              <a:t>adcancement</a:t>
            </a:r>
            <a:r>
              <a:rPr lang="de-DE" sz="1800" dirty="0"/>
              <a:t>) and also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persons</a:t>
            </a:r>
            <a:r>
              <a:rPr lang="de-DE" sz="1800" dirty="0"/>
              <a:t> </a:t>
            </a:r>
            <a:r>
              <a:rPr lang="de-DE" sz="1800" dirty="0" err="1"/>
              <a:t>enterung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public</a:t>
            </a:r>
            <a:r>
              <a:rPr lang="de-DE" sz="1800" dirty="0"/>
              <a:t> </a:t>
            </a:r>
            <a:r>
              <a:rPr lang="de-DE" sz="1800" dirty="0" err="1"/>
              <a:t>sector</a:t>
            </a:r>
            <a:r>
              <a:rPr lang="de-DE" sz="1800" dirty="0"/>
              <a:t> </a:t>
            </a:r>
            <a:r>
              <a:rPr lang="de-DE" sz="1800" dirty="0" err="1"/>
              <a:t>later</a:t>
            </a:r>
            <a:r>
              <a:rPr lang="de-DE" sz="1800" dirty="0"/>
              <a:t> in </a:t>
            </a:r>
            <a:r>
              <a:rPr lang="de-DE" sz="1800" dirty="0" err="1"/>
              <a:t>their</a:t>
            </a:r>
            <a:r>
              <a:rPr lang="de-DE" sz="1800" dirty="0"/>
              <a:t> professional </a:t>
            </a:r>
            <a:r>
              <a:rPr lang="de-DE" sz="1800" dirty="0" err="1"/>
              <a:t>career</a:t>
            </a:r>
            <a:endParaRPr lang="de-DE" sz="18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 err="1"/>
              <a:t>Tax</a:t>
            </a:r>
            <a:r>
              <a:rPr lang="de-DE" sz="1800" dirty="0"/>
              <a:t> Law,  Accounting and Financial Reporting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3EBE3CC-32D0-497E-84F0-B4753BC1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9B42-1546-8C47-AC47-2C85F0BA70A9}" type="slidenum">
              <a:rPr lang="de-DE" smtClean="0"/>
              <a:t>24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6572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859D9A-CA14-E838-075D-D11206F64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Life Long Learning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A1DA29-B715-E66B-563C-4EA24643E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de-DE" sz="3400" dirty="0"/>
              <a:t>At </a:t>
            </a:r>
            <a:r>
              <a:rPr lang="de-DE" sz="3400" dirty="0" err="1"/>
              <a:t>the</a:t>
            </a:r>
            <a:r>
              <a:rPr lang="de-DE" sz="3400" dirty="0"/>
              <a:t> </a:t>
            </a:r>
            <a:r>
              <a:rPr lang="de-DE" sz="3400" dirty="0" err="1"/>
              <a:t>moment</a:t>
            </a:r>
            <a:r>
              <a:rPr lang="de-DE" sz="3400" dirty="0"/>
              <a:t>, </a:t>
            </a:r>
            <a:r>
              <a:rPr lang="de-DE" sz="3400" dirty="0" err="1"/>
              <a:t>the</a:t>
            </a:r>
            <a:r>
              <a:rPr lang="de-DE" sz="3400" dirty="0"/>
              <a:t> </a:t>
            </a:r>
            <a:r>
              <a:rPr lang="de-DE" sz="3400" dirty="0" err="1"/>
              <a:t>following</a:t>
            </a:r>
            <a:r>
              <a:rPr lang="de-DE" sz="3400" dirty="0"/>
              <a:t> </a:t>
            </a:r>
            <a:r>
              <a:rPr lang="de-DE" sz="3400" dirty="0" err="1"/>
              <a:t>topics</a:t>
            </a:r>
            <a:r>
              <a:rPr lang="de-DE" sz="3400" dirty="0"/>
              <a:t> </a:t>
            </a:r>
            <a:r>
              <a:rPr lang="de-DE" sz="3400" dirty="0" err="1"/>
              <a:t>are</a:t>
            </a:r>
            <a:r>
              <a:rPr lang="de-DE" sz="3400" dirty="0"/>
              <a:t> </a:t>
            </a:r>
            <a:r>
              <a:rPr lang="de-DE" sz="3400" dirty="0" err="1"/>
              <a:t>being</a:t>
            </a:r>
            <a:r>
              <a:rPr lang="de-DE" sz="3400" dirty="0"/>
              <a:t> </a:t>
            </a:r>
            <a:r>
              <a:rPr lang="de-DE" sz="3400" dirty="0" err="1"/>
              <a:t>developed</a:t>
            </a:r>
            <a:r>
              <a:rPr lang="de-DE" sz="3400" dirty="0"/>
              <a:t>, </a:t>
            </a:r>
            <a:r>
              <a:rPr lang="de-DE" sz="3400" dirty="0" err="1"/>
              <a:t>meeting</a:t>
            </a:r>
            <a:r>
              <a:rPr lang="de-DE" sz="3400" dirty="0"/>
              <a:t> </a:t>
            </a:r>
            <a:r>
              <a:rPr lang="de-DE" sz="3400" dirty="0" err="1"/>
              <a:t>the</a:t>
            </a:r>
            <a:r>
              <a:rPr lang="de-DE" sz="3400" dirty="0"/>
              <a:t> </a:t>
            </a:r>
            <a:r>
              <a:rPr lang="de-DE" sz="3400" dirty="0" err="1"/>
              <a:t>challenges</a:t>
            </a:r>
            <a:r>
              <a:rPr lang="de-DE" sz="3400" dirty="0"/>
              <a:t> of </a:t>
            </a:r>
            <a:r>
              <a:rPr lang="de-DE" sz="3400" dirty="0" err="1"/>
              <a:t>state</a:t>
            </a:r>
            <a:r>
              <a:rPr lang="de-DE" sz="3400" dirty="0"/>
              <a:t> and </a:t>
            </a:r>
            <a:r>
              <a:rPr lang="de-DE" sz="3400" dirty="0" err="1"/>
              <a:t>local</a:t>
            </a:r>
            <a:r>
              <a:rPr lang="de-DE" sz="3400" dirty="0"/>
              <a:t> </a:t>
            </a:r>
            <a:r>
              <a:rPr lang="de-DE" sz="3400" dirty="0" err="1"/>
              <a:t>governement</a:t>
            </a:r>
            <a:endParaRPr lang="de-DE" sz="3400" dirty="0"/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sz="2600" dirty="0"/>
              <a:t>Climate Change Manager</a:t>
            </a: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sz="2600" dirty="0"/>
              <a:t>Mobility Manager</a:t>
            </a: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sz="2600" dirty="0"/>
              <a:t>Cybersecurity Manager</a:t>
            </a: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sz="2600" dirty="0"/>
              <a:t>Tax-Compliance Manager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6CBDFF-6FA2-415B-AB61-B1365BF81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9B42-1546-8C47-AC47-2C85F0BA70A9}" type="slidenum">
              <a:rPr lang="de-DE" smtClean="0"/>
              <a:t>25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3254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859D9A-CA14-E838-075D-D11206F64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err="1"/>
              <a:t>Our</a:t>
            </a:r>
            <a:r>
              <a:rPr lang="de-DE" sz="3200" dirty="0"/>
              <a:t> Mission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A1DA29-B715-E66B-563C-4EA24643E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200" dirty="0"/>
              <a:t>As an internal </a:t>
            </a:r>
            <a:r>
              <a:rPr lang="de-DE" sz="2200" dirty="0" err="1"/>
              <a:t>university</a:t>
            </a:r>
            <a:r>
              <a:rPr lang="de-DE" sz="2200" dirty="0"/>
              <a:t>, </a:t>
            </a:r>
            <a:r>
              <a:rPr lang="de-DE" sz="2200" dirty="0" err="1"/>
              <a:t>europeanization</a:t>
            </a:r>
            <a:r>
              <a:rPr lang="de-DE" sz="2200" dirty="0"/>
              <a:t> and </a:t>
            </a:r>
            <a:r>
              <a:rPr lang="de-DE" sz="2200" dirty="0" err="1"/>
              <a:t>internationalization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not easy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achieve</a:t>
            </a:r>
            <a:endParaRPr lang="de-DE" sz="2200" dirty="0"/>
          </a:p>
          <a:p>
            <a:pPr>
              <a:lnSpc>
                <a:spcPct val="150000"/>
              </a:lnSpc>
            </a:pPr>
            <a:r>
              <a:rPr lang="de-DE" sz="2200" dirty="0" err="1"/>
              <a:t>However</a:t>
            </a:r>
            <a:r>
              <a:rPr lang="de-DE" sz="2200" dirty="0"/>
              <a:t>, </a:t>
            </a:r>
            <a:r>
              <a:rPr lang="de-DE" sz="2200" dirty="0" err="1"/>
              <a:t>we</a:t>
            </a:r>
            <a:r>
              <a:rPr lang="de-DE" sz="2200" dirty="0"/>
              <a:t> </a:t>
            </a:r>
            <a:r>
              <a:rPr lang="de-DE" sz="2200" dirty="0" err="1"/>
              <a:t>are</a:t>
            </a:r>
            <a:r>
              <a:rPr lang="de-DE" sz="2200" dirty="0"/>
              <a:t> </a:t>
            </a:r>
            <a:r>
              <a:rPr lang="de-DE" sz="2200" dirty="0" err="1"/>
              <a:t>looking</a:t>
            </a:r>
            <a:r>
              <a:rPr lang="de-DE" sz="2200" dirty="0"/>
              <a:t> </a:t>
            </a:r>
            <a:r>
              <a:rPr lang="de-DE" sz="2200" dirty="0" err="1"/>
              <a:t>for</a:t>
            </a:r>
            <a:r>
              <a:rPr lang="de-DE" sz="2200" dirty="0"/>
              <a:t> </a:t>
            </a:r>
            <a:r>
              <a:rPr lang="de-DE" sz="2200" dirty="0" err="1"/>
              <a:t>european</a:t>
            </a:r>
            <a:r>
              <a:rPr lang="de-DE" sz="2200" dirty="0"/>
              <a:t> </a:t>
            </a:r>
            <a:r>
              <a:rPr lang="de-DE" sz="2200" dirty="0" err="1"/>
              <a:t>good</a:t>
            </a:r>
            <a:r>
              <a:rPr lang="de-DE" sz="2200" dirty="0"/>
              <a:t> </a:t>
            </a:r>
            <a:r>
              <a:rPr lang="de-DE" sz="2200" dirty="0" err="1"/>
              <a:t>practice</a:t>
            </a:r>
            <a:r>
              <a:rPr lang="de-DE" sz="2200" dirty="0"/>
              <a:t> </a:t>
            </a:r>
            <a:r>
              <a:rPr lang="de-DE" sz="2200" dirty="0" err="1"/>
              <a:t>partners</a:t>
            </a:r>
            <a:r>
              <a:rPr lang="de-DE" sz="2200" dirty="0"/>
              <a:t> </a:t>
            </a:r>
            <a:r>
              <a:rPr lang="de-DE" sz="2200" dirty="0" err="1"/>
              <a:t>meeting</a:t>
            </a:r>
            <a:r>
              <a:rPr lang="de-DE" sz="2200" dirty="0"/>
              <a:t> </a:t>
            </a:r>
            <a:r>
              <a:rPr lang="de-DE" sz="2200" dirty="0" err="1"/>
              <a:t>our</a:t>
            </a:r>
            <a:r>
              <a:rPr lang="de-DE" sz="2200" dirty="0"/>
              <a:t> </a:t>
            </a:r>
            <a:r>
              <a:rPr lang="de-DE" sz="2200" dirty="0" err="1"/>
              <a:t>university</a:t>
            </a:r>
            <a:r>
              <a:rPr lang="de-DE" sz="2200" dirty="0"/>
              <a:t> </a:t>
            </a:r>
            <a:r>
              <a:rPr lang="de-DE" sz="2200" dirty="0" err="1"/>
              <a:t>profile</a:t>
            </a:r>
            <a:r>
              <a:rPr lang="de-DE" sz="2200" dirty="0"/>
              <a:t> </a:t>
            </a:r>
            <a:r>
              <a:rPr lang="de-DE" sz="2200" dirty="0" err="1"/>
              <a:t>or</a:t>
            </a:r>
            <a:r>
              <a:rPr lang="de-DE" sz="2200" dirty="0"/>
              <a:t> </a:t>
            </a:r>
            <a:r>
              <a:rPr lang="de-DE" sz="2200" dirty="0" err="1"/>
              <a:t>some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its</a:t>
            </a:r>
            <a:r>
              <a:rPr lang="de-DE" sz="2200" dirty="0"/>
              <a:t> </a:t>
            </a:r>
            <a:r>
              <a:rPr lang="de-DE" sz="2200" dirty="0" err="1"/>
              <a:t>aspects</a:t>
            </a:r>
            <a:endParaRPr lang="de-DE" sz="2200" dirty="0"/>
          </a:p>
          <a:p>
            <a:pPr>
              <a:lnSpc>
                <a:spcPct val="150000"/>
              </a:lnSpc>
            </a:pPr>
            <a:r>
              <a:rPr lang="de-DE" sz="2200" dirty="0"/>
              <a:t>The </a:t>
            </a:r>
            <a:r>
              <a:rPr lang="de-DE" sz="2200" dirty="0" err="1"/>
              <a:t>Danube</a:t>
            </a:r>
            <a:r>
              <a:rPr lang="de-DE" sz="2200" dirty="0"/>
              <a:t> Region </a:t>
            </a:r>
            <a:r>
              <a:rPr lang="de-DE" sz="2200" dirty="0" err="1"/>
              <a:t>is</a:t>
            </a:r>
            <a:r>
              <a:rPr lang="de-DE" sz="2200" dirty="0"/>
              <a:t> a </a:t>
            </a:r>
            <a:r>
              <a:rPr lang="de-DE" sz="2200" dirty="0" err="1"/>
              <a:t>clear</a:t>
            </a:r>
            <a:r>
              <a:rPr lang="de-DE" sz="2200" dirty="0"/>
              <a:t> </a:t>
            </a:r>
            <a:r>
              <a:rPr lang="de-DE" sz="2200" dirty="0" err="1"/>
              <a:t>priority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state</a:t>
            </a:r>
            <a:r>
              <a:rPr lang="de-DE" sz="2200" dirty="0"/>
              <a:t> </a:t>
            </a:r>
            <a:r>
              <a:rPr lang="de-DE" sz="2200" dirty="0" err="1"/>
              <a:t>government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Baden-Württemberg</a:t>
            </a:r>
          </a:p>
          <a:p>
            <a:pPr>
              <a:lnSpc>
                <a:spcPct val="150000"/>
              </a:lnSpc>
            </a:pPr>
            <a:r>
              <a:rPr lang="de-DE" sz="2200" dirty="0"/>
              <a:t>Relations </a:t>
            </a:r>
            <a:r>
              <a:rPr lang="de-DE" sz="2200" dirty="0" err="1"/>
              <a:t>along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Danube</a:t>
            </a:r>
            <a:r>
              <a:rPr lang="de-DE" sz="2200" dirty="0"/>
              <a:t> </a:t>
            </a:r>
            <a:r>
              <a:rPr lang="de-DE" sz="2200" dirty="0" err="1"/>
              <a:t>are</a:t>
            </a:r>
            <a:r>
              <a:rPr lang="de-DE" sz="2200" dirty="0"/>
              <a:t> </a:t>
            </a:r>
            <a:r>
              <a:rPr lang="de-DE" sz="2200" dirty="0" err="1"/>
              <a:t>already</a:t>
            </a:r>
            <a:r>
              <a:rPr lang="de-DE" sz="2200" dirty="0"/>
              <a:t> </a:t>
            </a:r>
            <a:r>
              <a:rPr lang="de-DE" sz="2200" dirty="0" err="1"/>
              <a:t>existing</a:t>
            </a:r>
            <a:r>
              <a:rPr lang="de-DE" sz="2200" dirty="0"/>
              <a:t>!</a:t>
            </a:r>
          </a:p>
          <a:p>
            <a:pPr>
              <a:lnSpc>
                <a:spcPct val="150000"/>
              </a:lnSpc>
            </a:pPr>
            <a:endParaRPr lang="de-DE" sz="18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3EBE3CC-32D0-497E-84F0-B4753BC1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9B42-1546-8C47-AC47-2C85F0BA70A9}" type="slidenum">
              <a:rPr lang="de-DE" smtClean="0"/>
              <a:t>26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2764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04F32B-5C55-E9CA-4A01-B59158FAE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Wissen. Wandel. Werte. </a:t>
            </a:r>
          </a:p>
        </p:txBody>
      </p:sp>
    </p:spTree>
    <p:extLst>
      <p:ext uri="{BB962C8B-B14F-4D97-AF65-F5344CB8AC3E}">
        <p14:creationId xmlns:p14="http://schemas.microsoft.com/office/powerpoint/2010/main" val="72365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1130720-8766-40D5-8B37-ED521493B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9B42-1546-8C47-AC47-2C85F0BA70A9}" type="slidenum">
              <a:rPr lang="de-DE" smtClean="0"/>
              <a:t>3</a:t>
            </a:fld>
            <a:endParaRPr lang="de-DE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98B5936F-A672-4DDD-BF1E-F170AD7975C6}"/>
              </a:ext>
            </a:extLst>
          </p:cNvPr>
          <p:cNvGrpSpPr/>
          <p:nvPr/>
        </p:nvGrpSpPr>
        <p:grpSpPr>
          <a:xfrm>
            <a:off x="2929372" y="185427"/>
            <a:ext cx="5211933" cy="6353485"/>
            <a:chOff x="1760766" y="539556"/>
            <a:chExt cx="5068094" cy="5999356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E317F29F-0955-4023-82CD-505C36319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60766" y="539556"/>
              <a:ext cx="5068094" cy="5999356"/>
            </a:xfrm>
            <a:prstGeom prst="rect">
              <a:avLst/>
            </a:prstGeom>
          </p:spPr>
        </p:pic>
        <p:sp>
          <p:nvSpPr>
            <p:cNvPr id="8" name="Flussdiagramm: Verbinder 7">
              <a:extLst>
                <a:ext uri="{FF2B5EF4-FFF2-40B4-BE49-F238E27FC236}">
                  <a16:creationId xmlns:a16="http://schemas.microsoft.com/office/drawing/2014/main" id="{40982DDC-0495-4223-A45D-20A567A3988A}"/>
                </a:ext>
              </a:extLst>
            </p:cNvPr>
            <p:cNvSpPr/>
            <p:nvPr/>
          </p:nvSpPr>
          <p:spPr>
            <a:xfrm>
              <a:off x="3629106" y="5196565"/>
              <a:ext cx="52510" cy="50990"/>
            </a:xfrm>
            <a:prstGeom prst="flowChartConnector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highlight>
                  <a:srgbClr val="000080"/>
                </a:highlight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38C14AB0-B13A-4DAF-BFFF-F0417B5B445D}"/>
                </a:ext>
              </a:extLst>
            </p:cNvPr>
            <p:cNvSpPr txBox="1"/>
            <p:nvPr/>
          </p:nvSpPr>
          <p:spPr>
            <a:xfrm>
              <a:off x="2551485" y="5177718"/>
              <a:ext cx="1035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/>
                <a:t>Stuttgart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3F0EE98A-06C6-459A-B2D1-A3BA563BCCE1}"/>
                </a:ext>
              </a:extLst>
            </p:cNvPr>
            <p:cNvSpPr txBox="1"/>
            <p:nvPr/>
          </p:nvSpPr>
          <p:spPr>
            <a:xfrm>
              <a:off x="3820232" y="5003345"/>
              <a:ext cx="1334675" cy="348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Ludwigsburg</a:t>
              </a:r>
            </a:p>
          </p:txBody>
        </p:sp>
        <p:sp>
          <p:nvSpPr>
            <p:cNvPr id="11" name="Flussdiagramm: Verbinder 10">
              <a:extLst>
                <a:ext uri="{FF2B5EF4-FFF2-40B4-BE49-F238E27FC236}">
                  <a16:creationId xmlns:a16="http://schemas.microsoft.com/office/drawing/2014/main" id="{A0E8E946-A3CA-4EE2-BCAF-7CDE4E2A8532}"/>
                </a:ext>
              </a:extLst>
            </p:cNvPr>
            <p:cNvSpPr/>
            <p:nvPr/>
          </p:nvSpPr>
          <p:spPr>
            <a:xfrm>
              <a:off x="3570562" y="5295074"/>
              <a:ext cx="122664" cy="100361"/>
            </a:xfrm>
            <a:prstGeom prst="flowChartConnector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highlight>
                  <a:srgbClr val="000080"/>
                </a:highlight>
              </a:endParaRPr>
            </a:p>
          </p:txBody>
        </p:sp>
      </p:grp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EF219F58-CF5B-4766-9A46-95ED9C44AEB7}"/>
              </a:ext>
            </a:extLst>
          </p:cNvPr>
          <p:cNvCxnSpPr>
            <a:cxnSpLocks/>
          </p:cNvCxnSpPr>
          <p:nvPr/>
        </p:nvCxnSpPr>
        <p:spPr>
          <a:xfrm flipH="1" flipV="1">
            <a:off x="2847395" y="3861845"/>
            <a:ext cx="1926189" cy="1148413"/>
          </a:xfrm>
          <a:prstGeom prst="straightConnector1">
            <a:avLst/>
          </a:prstGeom>
          <a:ln w="31750" cap="sq">
            <a:solidFill>
              <a:srgbClr val="0070C0">
                <a:alpha val="92000"/>
              </a:srgb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F7048873-F586-49B1-A114-AA7F39F16C64}"/>
              </a:ext>
            </a:extLst>
          </p:cNvPr>
          <p:cNvSpPr txBox="1"/>
          <p:nvPr/>
        </p:nvSpPr>
        <p:spPr>
          <a:xfrm>
            <a:off x="227776" y="2470321"/>
            <a:ext cx="3107574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/>
              <a:t>Ludwigsburg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part</a:t>
            </a:r>
            <a:r>
              <a:rPr lang="de-DE" sz="2000" dirty="0"/>
              <a:t> of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metropolitan</a:t>
            </a:r>
            <a:r>
              <a:rPr lang="de-DE" sz="2000" dirty="0"/>
              <a:t> </a:t>
            </a:r>
            <a:r>
              <a:rPr lang="de-DE" sz="2000" dirty="0" err="1"/>
              <a:t>area</a:t>
            </a:r>
            <a:r>
              <a:rPr lang="de-DE" sz="2000" dirty="0"/>
              <a:t> Stuttgart </a:t>
            </a:r>
          </a:p>
          <a:p>
            <a:r>
              <a:rPr lang="de-DE" sz="2000" dirty="0"/>
              <a:t>= 5.3 mio. </a:t>
            </a:r>
            <a:r>
              <a:rPr lang="de-DE" sz="2000" dirty="0" err="1"/>
              <a:t>inhabitants</a:t>
            </a:r>
            <a:endParaRPr lang="de-DE" sz="2000" dirty="0"/>
          </a:p>
          <a:p>
            <a:r>
              <a:rPr lang="de-DE" sz="2000" dirty="0"/>
              <a:t>€ 149 </a:t>
            </a:r>
            <a:r>
              <a:rPr lang="de-DE" sz="2000" dirty="0" err="1"/>
              <a:t>billion</a:t>
            </a:r>
            <a:r>
              <a:rPr lang="de-DE" sz="2000" dirty="0"/>
              <a:t> GDP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E16ECFD-03BD-474D-8F0D-B2FD741A84EF}"/>
              </a:ext>
            </a:extLst>
          </p:cNvPr>
          <p:cNvSpPr txBox="1"/>
          <p:nvPr/>
        </p:nvSpPr>
        <p:spPr>
          <a:xfrm>
            <a:off x="7864722" y="5398036"/>
            <a:ext cx="3886942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/>
              <a:t>Baden-Württemberg:</a:t>
            </a:r>
          </a:p>
          <a:p>
            <a:r>
              <a:rPr lang="de-DE" sz="2000" dirty="0"/>
              <a:t>11 mio. </a:t>
            </a:r>
            <a:r>
              <a:rPr lang="de-DE" sz="2000" dirty="0" err="1"/>
              <a:t>inhabitants</a:t>
            </a:r>
            <a:endParaRPr lang="de-DE" sz="2000" dirty="0"/>
          </a:p>
          <a:p>
            <a:r>
              <a:rPr lang="de-DE" sz="2000" dirty="0" err="1"/>
              <a:t>part</a:t>
            </a:r>
            <a:r>
              <a:rPr lang="de-DE" sz="2000" dirty="0"/>
              <a:t> of </a:t>
            </a:r>
            <a:r>
              <a:rPr lang="de-DE" sz="2000" dirty="0" err="1"/>
              <a:t>the</a:t>
            </a:r>
            <a:r>
              <a:rPr lang="de-DE" sz="2000" dirty="0"/>
              <a:t> Rhine and </a:t>
            </a:r>
            <a:r>
              <a:rPr lang="de-DE" sz="2000" dirty="0" err="1"/>
              <a:t>Danube</a:t>
            </a:r>
            <a:r>
              <a:rPr lang="de-DE" sz="2000" dirty="0"/>
              <a:t> River </a:t>
            </a:r>
            <a:r>
              <a:rPr lang="de-DE" sz="2000" dirty="0" err="1"/>
              <a:t>Basins</a:t>
            </a:r>
            <a:r>
              <a:rPr lang="de-DE" sz="2000" dirty="0"/>
              <a:t> (= 266 </a:t>
            </a:r>
            <a:r>
              <a:rPr lang="de-DE" sz="2000" dirty="0" err="1"/>
              <a:t>resp</a:t>
            </a:r>
            <a:r>
              <a:rPr lang="de-DE" sz="2000" dirty="0"/>
              <a:t> 250 km </a:t>
            </a:r>
            <a:r>
              <a:rPr lang="de-DE" sz="2000" dirty="0" err="1"/>
              <a:t>length</a:t>
            </a:r>
            <a:r>
              <a:rPr lang="de-DE" sz="20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514974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792702-4823-409A-82C5-9D97566BF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9B42-1546-8C47-AC47-2C85F0BA70A9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D354CE0-EDC2-491B-AEA2-09F845B73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UAS Ludwigsburg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FC112F1-0559-4FB1-84C7-E823DC9F59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31"/>
          <a:stretch/>
        </p:blipFill>
        <p:spPr>
          <a:xfrm>
            <a:off x="5507870" y="1089549"/>
            <a:ext cx="3859594" cy="2220661"/>
          </a:xfrm>
          <a:prstGeom prst="rect">
            <a:avLst/>
          </a:prstGeom>
        </p:spPr>
      </p:pic>
      <p:sp>
        <p:nvSpPr>
          <p:cNvPr id="27" name="Content Placeholder 5">
            <a:extLst>
              <a:ext uri="{FF2B5EF4-FFF2-40B4-BE49-F238E27FC236}">
                <a16:creationId xmlns:a16="http://schemas.microsoft.com/office/drawing/2014/main" id="{B6904A5E-6FD3-42BD-B85E-ECF070D843B7}"/>
              </a:ext>
            </a:extLst>
          </p:cNvPr>
          <p:cNvSpPr txBox="1">
            <a:spLocks/>
          </p:cNvSpPr>
          <p:nvPr/>
        </p:nvSpPr>
        <p:spPr bwMode="auto">
          <a:xfrm>
            <a:off x="973640" y="1921150"/>
            <a:ext cx="4398790" cy="44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•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•"/>
              <a:defRPr sz="1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•"/>
              <a:defRPr sz="1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defTabSz="457200" rtl="0" fontAlgn="base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75" marR="0" lvl="0" indent="0" algn="l" defTabSz="4572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cs typeface="Arial"/>
              </a:rPr>
              <a:t>Main Location: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GB" sz="20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cs typeface="Arial"/>
              </a:rPr>
              <a:t>Campus </a:t>
            </a:r>
            <a:r>
              <a:rPr kumimoji="0" lang="en-GB" sz="2000" b="0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cs typeface="Arial"/>
              </a:rPr>
              <a:t>Favoritepark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cs typeface="Arial"/>
              </a:rPr>
              <a:t>: Public Management, Tax Administration, Rectorate, central administration, IT, library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cs typeface="Arial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cs typeface="Arial"/>
            </a:endParaRPr>
          </a:p>
          <a:p>
            <a:pPr marL="975" marR="0" lvl="0" indent="0" algn="l" defTabSz="4572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cs typeface="Arial"/>
              </a:rPr>
              <a:t>Further Locations: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GB" sz="2000" b="0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cs typeface="Arial"/>
              </a:rPr>
              <a:t>Bleyle</a:t>
            </a:r>
            <a:r>
              <a:rPr kumimoji="0" lang="en-GB" sz="20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cs typeface="Arial"/>
              </a:rPr>
              <a:t> Quarter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cs typeface="Arial"/>
              </a:rPr>
              <a:t>: seminar rooms</a:t>
            </a:r>
          </a:p>
          <a:p>
            <a:pPr lvl="0">
              <a:buClr>
                <a:srgbClr val="000000"/>
              </a:buClr>
            </a:pPr>
            <a:r>
              <a:rPr kumimoji="0" lang="en-GB" sz="20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cs typeface="Arial"/>
              </a:rPr>
              <a:t>Urban </a:t>
            </a:r>
            <a:r>
              <a:rPr kumimoji="0" lang="en-GB" sz="2000" b="0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cs typeface="Arial"/>
              </a:rPr>
              <a:t>Harbor</a:t>
            </a:r>
            <a:r>
              <a:rPr lang="en-GB" sz="2000" kern="0" dirty="0">
                <a:solidFill>
                  <a:srgbClr val="000000"/>
                </a:solidFill>
                <a:latin typeface="Helvetica Neue"/>
                <a:cs typeface="Arial"/>
              </a:rPr>
              <a:t>: Public Financial Management, Digitization of Public Administration,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cs typeface="Arial"/>
              </a:rPr>
              <a:t>Pension Insurance, European Public Administration, Graduate School, Institute of Advanced Research</a:t>
            </a:r>
            <a:b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cs typeface="Arial"/>
              </a:rPr>
            </a:b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cs typeface="Arial"/>
            </a:endParaRPr>
          </a:p>
        </p:txBody>
      </p:sp>
      <p:pic>
        <p:nvPicPr>
          <p:cNvPr id="2056" name="Picture 8" descr="Startseite - Bleyle Quartier">
            <a:extLst>
              <a:ext uri="{FF2B5EF4-FFF2-40B4-BE49-F238E27FC236}">
                <a16:creationId xmlns:a16="http://schemas.microsoft.com/office/drawing/2014/main" id="{24311AAC-8E81-433E-BE50-0354A811E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870" y="4191822"/>
            <a:ext cx="3794480" cy="252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0B6DA140-AC17-40DD-9451-CFC43D4D8E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58580" y="2617575"/>
            <a:ext cx="3794480" cy="265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17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897A0E-39B3-67DD-91CB-2400D0945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Managing Board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792702-4823-409A-82C5-9D97566BF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9B42-1546-8C47-AC47-2C85F0BA70A9}" type="slidenum">
              <a:rPr lang="de-DE" smtClean="0"/>
              <a:t>5</a:t>
            </a:fld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DF9AA24-0D96-4D23-B389-A4A881441DD3}"/>
              </a:ext>
            </a:extLst>
          </p:cNvPr>
          <p:cNvGrpSpPr/>
          <p:nvPr/>
        </p:nvGrpSpPr>
        <p:grpSpPr>
          <a:xfrm>
            <a:off x="718657" y="2319600"/>
            <a:ext cx="10689106" cy="3352191"/>
            <a:chOff x="1608081" y="1203690"/>
            <a:chExt cx="11889181" cy="4064046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F504F35A-EB19-4B78-BBEA-3D32FEDA8408}"/>
                </a:ext>
              </a:extLst>
            </p:cNvPr>
            <p:cNvSpPr txBox="1"/>
            <p:nvPr/>
          </p:nvSpPr>
          <p:spPr>
            <a:xfrm>
              <a:off x="10616942" y="3663258"/>
              <a:ext cx="2880320" cy="1604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latin typeface="Fira Sans Condensed" panose="020B0503050000020004"/>
                </a:rPr>
                <a:t>Prof. Dr. Sascha Gieseler</a:t>
              </a:r>
            </a:p>
            <a:p>
              <a:pPr algn="ctr"/>
              <a:r>
                <a:rPr lang="de-DE" sz="1600" dirty="0" err="1">
                  <a:latin typeface="Fira Sans Condensed" panose="020B0503050000020004"/>
                </a:rPr>
                <a:t>Vicerector</a:t>
              </a:r>
              <a:r>
                <a:rPr lang="de-DE" sz="1600" dirty="0">
                  <a:latin typeface="Fira Sans Condensed" panose="020B0503050000020004"/>
                </a:rPr>
                <a:t> </a:t>
              </a:r>
              <a:br>
                <a:rPr lang="de-DE" sz="1600" dirty="0">
                  <a:latin typeface="Fira Sans Condensed" panose="020B0503050000020004"/>
                </a:rPr>
              </a:br>
              <a:r>
                <a:rPr lang="de-DE" sz="1600" dirty="0" err="1">
                  <a:latin typeface="Fira Sans Condensed" panose="020B0503050000020004"/>
                </a:rPr>
                <a:t>for</a:t>
              </a:r>
              <a:r>
                <a:rPr lang="de-DE" sz="1600" dirty="0">
                  <a:latin typeface="Fira Sans Condensed" panose="020B0503050000020004"/>
                </a:rPr>
                <a:t> Research, </a:t>
              </a:r>
              <a:r>
                <a:rPr lang="de-DE" sz="1600" dirty="0" err="1">
                  <a:latin typeface="Fira Sans Condensed" panose="020B0503050000020004"/>
                </a:rPr>
                <a:t>Continuing</a:t>
              </a:r>
              <a:r>
                <a:rPr lang="de-DE" sz="1600" dirty="0">
                  <a:latin typeface="Fira Sans Condensed" panose="020B0503050000020004"/>
                </a:rPr>
                <a:t> Education and </a:t>
              </a:r>
              <a:r>
                <a:rPr lang="de-DE" sz="1600" dirty="0" err="1">
                  <a:latin typeface="Fira Sans Condensed" panose="020B0503050000020004"/>
                </a:rPr>
                <a:t>Internationalization</a:t>
              </a:r>
              <a:endParaRPr lang="de-DE" sz="1600" dirty="0">
                <a:latin typeface="Fira Sans Condensed" panose="020B0503050000020004"/>
              </a:endParaRP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9D6B98CD-1B2C-48E7-B7A8-716A54FB2AC4}"/>
                </a:ext>
              </a:extLst>
            </p:cNvPr>
            <p:cNvSpPr txBox="1"/>
            <p:nvPr/>
          </p:nvSpPr>
          <p:spPr>
            <a:xfrm>
              <a:off x="7668714" y="3663258"/>
              <a:ext cx="2783124" cy="1007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latin typeface="Fira Sans Condensed" panose="020B0503050000020004"/>
                </a:rPr>
                <a:t>Prof. Dr. Simone Wunderle</a:t>
              </a:r>
            </a:p>
            <a:p>
              <a:pPr algn="ctr"/>
              <a:r>
                <a:rPr lang="de-DE" sz="1600" dirty="0" err="1">
                  <a:latin typeface="Fira Sans Condensed" panose="020B0503050000020004"/>
                </a:rPr>
                <a:t>Vicerector</a:t>
              </a:r>
              <a:r>
                <a:rPr lang="de-DE" sz="1600" dirty="0">
                  <a:latin typeface="Fira Sans Condensed" panose="020B0503050000020004"/>
                </a:rPr>
                <a:t>  </a:t>
              </a:r>
              <a:br>
                <a:rPr lang="de-DE" sz="1600" dirty="0">
                  <a:latin typeface="Fira Sans Condensed" panose="020B0503050000020004"/>
                </a:rPr>
              </a:br>
              <a:r>
                <a:rPr lang="de-DE" sz="1600" dirty="0" err="1">
                  <a:latin typeface="Fira Sans Condensed" panose="020B0503050000020004"/>
                </a:rPr>
                <a:t>for</a:t>
              </a:r>
              <a:r>
                <a:rPr lang="de-DE" sz="1600" dirty="0">
                  <a:latin typeface="Fira Sans Condensed" panose="020B0503050000020004"/>
                </a:rPr>
                <a:t> Studies and Teaching 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03B696B6-988F-4398-83F1-28087F9053CF}"/>
                </a:ext>
              </a:extLst>
            </p:cNvPr>
            <p:cNvSpPr txBox="1"/>
            <p:nvPr/>
          </p:nvSpPr>
          <p:spPr>
            <a:xfrm>
              <a:off x="1608081" y="3663258"/>
              <a:ext cx="2880320" cy="1007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latin typeface="Fira Sans Condensed" panose="020B0503050000020004"/>
                </a:rPr>
                <a:t>Dr. Iris Rauskala</a:t>
              </a:r>
            </a:p>
            <a:p>
              <a:pPr algn="ctr"/>
              <a:r>
                <a:rPr lang="de-DE" sz="1600" dirty="0" err="1">
                  <a:latin typeface="Fira Sans Condensed" panose="020B0503050000020004"/>
                </a:rPr>
                <a:t>Rector</a:t>
              </a:r>
              <a:r>
                <a:rPr lang="de-DE" sz="1600" dirty="0">
                  <a:latin typeface="Fira Sans Condensed" panose="020B0503050000020004"/>
                </a:rPr>
                <a:t> /</a:t>
              </a:r>
              <a:r>
                <a:rPr lang="de-DE" sz="1600" dirty="0" err="1">
                  <a:latin typeface="Fira Sans Condensed" panose="020B0503050000020004"/>
                </a:rPr>
                <a:t>President</a:t>
              </a:r>
              <a:endParaRPr lang="de-DE" sz="1600" dirty="0">
                <a:latin typeface="Fira Sans Condensed" panose="020B0503050000020004"/>
              </a:endParaRPr>
            </a:p>
            <a:p>
              <a:pPr algn="ctr"/>
              <a:endParaRPr lang="de-DE" sz="1600" strike="sngStrike" dirty="0">
                <a:solidFill>
                  <a:srgbClr val="FF0000"/>
                </a:solidFill>
                <a:latin typeface="Fira Sans Condensed" panose="020B0503050000020004"/>
              </a:endParaRPr>
            </a:p>
          </p:txBody>
        </p: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DC931E34-C55F-4020-93C9-EA83D1181635}"/>
                </a:ext>
              </a:extLst>
            </p:cNvPr>
            <p:cNvGrpSpPr/>
            <p:nvPr/>
          </p:nvGrpSpPr>
          <p:grpSpPr>
            <a:xfrm>
              <a:off x="4708823" y="1266672"/>
              <a:ext cx="2880320" cy="3121885"/>
              <a:chOff x="3131840" y="3859544"/>
              <a:chExt cx="2880320" cy="3121885"/>
            </a:xfrm>
          </p:grpSpPr>
          <p:pic>
            <p:nvPicPr>
              <p:cNvPr id="13" name="Grafik 12">
                <a:extLst>
                  <a:ext uri="{FF2B5EF4-FFF2-40B4-BE49-F238E27FC236}">
                    <a16:creationId xmlns:a16="http://schemas.microsoft.com/office/drawing/2014/main" id="{17CA45A7-CEF9-4820-BCAE-892B54443F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6160" y="3859544"/>
                <a:ext cx="1330068" cy="1995102"/>
              </a:xfrm>
              <a:prstGeom prst="rect">
                <a:avLst/>
              </a:prstGeom>
            </p:spPr>
          </p:pic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C40D372F-A71A-42D6-BC6E-A5738DF4596F}"/>
                  </a:ext>
                </a:extLst>
              </p:cNvPr>
              <p:cNvSpPr txBox="1"/>
              <p:nvPr/>
            </p:nvSpPr>
            <p:spPr>
              <a:xfrm>
                <a:off x="3131840" y="6272474"/>
                <a:ext cx="2880320" cy="708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b="1" dirty="0">
                    <a:latin typeface="Fira Sans Condensed" panose="020B0503050000020004"/>
                  </a:rPr>
                  <a:t>Dr. Henrik Becker</a:t>
                </a:r>
              </a:p>
              <a:p>
                <a:pPr algn="ctr"/>
                <a:r>
                  <a:rPr lang="de-DE" sz="1600" dirty="0">
                    <a:latin typeface="Fira Sans Condensed" panose="020B0503050000020004"/>
                  </a:rPr>
                  <a:t>Chancellor</a:t>
                </a:r>
                <a:endParaRPr lang="de-DE" sz="1600" strike="sngStrike" dirty="0">
                  <a:solidFill>
                    <a:srgbClr val="FF0000"/>
                  </a:solidFill>
                  <a:latin typeface="Fira Sans Condensed" panose="020B0503050000020004"/>
                </a:endParaRPr>
              </a:p>
            </p:txBody>
          </p:sp>
        </p:grpSp>
        <p:pic>
          <p:nvPicPr>
            <p:cNvPr id="12" name="Picture 2" descr="https://www.hs-ludwigsburg.de/fileadmin/_processed_/csm_Rauskala_2__Neu_Bildrechte_Andy_Wenzel_BKA_1b0ff77aec.jpg">
              <a:extLst>
                <a:ext uri="{FF2B5EF4-FFF2-40B4-BE49-F238E27FC236}">
                  <a16:creationId xmlns:a16="http://schemas.microsoft.com/office/drawing/2014/main" id="{9D61511C-5B0B-419E-8052-835B601F6B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0" r="5178"/>
            <a:stretch/>
          </p:blipFill>
          <p:spPr bwMode="auto">
            <a:xfrm>
              <a:off x="2372523" y="1203690"/>
              <a:ext cx="1330068" cy="2072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Grafik 18">
            <a:extLst>
              <a:ext uri="{FF2B5EF4-FFF2-40B4-BE49-F238E27FC236}">
                <a16:creationId xmlns:a16="http://schemas.microsoft.com/office/drawing/2014/main" id="{F9CF3A83-2D31-4A3B-941A-8A567E96E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5678" y="2331993"/>
            <a:ext cx="1328257" cy="1709243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A455E3F-AEF9-4543-9BD0-86D039CC8F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9206" y="2319600"/>
            <a:ext cx="1328258" cy="172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04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897A0E-39B3-67DD-91CB-2400D0945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92188"/>
            <a:ext cx="11292281" cy="978852"/>
          </a:xfrm>
        </p:spPr>
        <p:txBody>
          <a:bodyPr>
            <a:normAutofit/>
          </a:bodyPr>
          <a:lstStyle/>
          <a:p>
            <a:r>
              <a:rPr lang="de-DE" sz="3200" dirty="0" err="1"/>
              <a:t>Staff</a:t>
            </a:r>
            <a:r>
              <a:rPr lang="de-DE" sz="3200" dirty="0"/>
              <a:t> and </a:t>
            </a:r>
            <a:r>
              <a:rPr lang="de-DE" sz="3200" dirty="0" err="1"/>
              <a:t>Students</a:t>
            </a:r>
            <a:endParaRPr lang="de-DE" sz="3200" strike="sngStrike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B4564F-45D5-4DAB-A5D1-DEC2A4C66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9B42-1546-8C47-AC47-2C85F0BA70A9}" type="slidenum">
              <a:rPr lang="de-DE" smtClean="0"/>
              <a:t>6</a:t>
            </a:fld>
            <a:endParaRPr lang="de-DE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5241E8B6-1796-4657-87A0-B7C7D65EFDFA}"/>
              </a:ext>
            </a:extLst>
          </p:cNvPr>
          <p:cNvSpPr/>
          <p:nvPr/>
        </p:nvSpPr>
        <p:spPr>
          <a:xfrm>
            <a:off x="3752921" y="6240126"/>
            <a:ext cx="21811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aseline="30000" dirty="0">
                <a:latin typeface="Fira Sans Condensed" panose="020B0503050000020004" pitchFamily="34" charset="0"/>
                <a:cs typeface="Calibri" panose="020F0502020204030204" pitchFamily="34" charset="0"/>
              </a:rPr>
              <a:t>Data: Summerterm 2023</a:t>
            </a:r>
            <a:endParaRPr lang="de-DE" sz="1600" dirty="0">
              <a:latin typeface="Fira Sans Condensed" panose="020B05030500000200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7B0316D8-8A5B-4CB9-90BB-1BC7F5A8BA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9603858"/>
              </p:ext>
            </p:extLst>
          </p:nvPr>
        </p:nvGraphicFramePr>
        <p:xfrm>
          <a:off x="5895700" y="1612244"/>
          <a:ext cx="6461760" cy="4823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1501C66E-685A-448B-8042-F078858F71C4}"/>
              </a:ext>
            </a:extLst>
          </p:cNvPr>
          <p:cNvSpPr/>
          <p:nvPr/>
        </p:nvSpPr>
        <p:spPr>
          <a:xfrm>
            <a:off x="3155937" y="3270732"/>
            <a:ext cx="2739748" cy="2595075"/>
          </a:xfrm>
          <a:custGeom>
            <a:avLst/>
            <a:gdLst>
              <a:gd name="connsiteX0" fmla="*/ 0 w 2739748"/>
              <a:gd name="connsiteY0" fmla="*/ 1297538 h 2595075"/>
              <a:gd name="connsiteX1" fmla="*/ 1369874 w 2739748"/>
              <a:gd name="connsiteY1" fmla="*/ 0 h 2595075"/>
              <a:gd name="connsiteX2" fmla="*/ 2739748 w 2739748"/>
              <a:gd name="connsiteY2" fmla="*/ 1297538 h 2595075"/>
              <a:gd name="connsiteX3" fmla="*/ 1369874 w 2739748"/>
              <a:gd name="connsiteY3" fmla="*/ 2595076 h 2595075"/>
              <a:gd name="connsiteX4" fmla="*/ 0 w 2739748"/>
              <a:gd name="connsiteY4" fmla="*/ 1297538 h 259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9748" h="2595075">
                <a:moveTo>
                  <a:pt x="0" y="1297538"/>
                </a:moveTo>
                <a:cubicBezTo>
                  <a:pt x="0" y="580928"/>
                  <a:pt x="613313" y="0"/>
                  <a:pt x="1369874" y="0"/>
                </a:cubicBezTo>
                <a:cubicBezTo>
                  <a:pt x="2126435" y="0"/>
                  <a:pt x="2739748" y="580928"/>
                  <a:pt x="2739748" y="1297538"/>
                </a:cubicBezTo>
                <a:cubicBezTo>
                  <a:pt x="2739748" y="2014148"/>
                  <a:pt x="2126435" y="2595076"/>
                  <a:pt x="1369874" y="2595076"/>
                </a:cubicBezTo>
                <a:cubicBezTo>
                  <a:pt x="613313" y="2595076"/>
                  <a:pt x="0" y="2014148"/>
                  <a:pt x="0" y="1297538"/>
                </a:cubicBezTo>
                <a:close/>
              </a:path>
            </a:pathLst>
          </a:custGeom>
          <a:solidFill>
            <a:srgbClr val="E2000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6467" tIns="395280" rIns="416467" bIns="39528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400" kern="1200" dirty="0" err="1">
                <a:latin typeface="Fira Sans Condensed" panose="020B0503050000020004" pitchFamily="34" charset="0"/>
              </a:rPr>
              <a:t>app</a:t>
            </a:r>
            <a:r>
              <a:rPr lang="de-DE" sz="2400" kern="1200" dirty="0">
                <a:latin typeface="Fira Sans Condensed" panose="020B0503050000020004" pitchFamily="34" charset="0"/>
              </a:rPr>
              <a:t>. 2,900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400" kern="1200" dirty="0" err="1">
                <a:latin typeface="Fira Sans Condensed" panose="020B0503050000020004" pitchFamily="34" charset="0"/>
              </a:rPr>
              <a:t>students</a:t>
            </a:r>
            <a:endParaRPr lang="de-DE" sz="2400" kern="1200" dirty="0">
              <a:latin typeface="Fira Sans Condensed" panose="020B0503050000020004" pitchFamily="34" charset="0"/>
            </a:endParaRPr>
          </a:p>
        </p:txBody>
      </p:sp>
      <p:sp>
        <p:nvSpPr>
          <p:cNvPr id="6" name="Pfeil: nach links 5">
            <a:extLst>
              <a:ext uri="{FF2B5EF4-FFF2-40B4-BE49-F238E27FC236}">
                <a16:creationId xmlns:a16="http://schemas.microsoft.com/office/drawing/2014/main" id="{1C01FFD3-EBE0-4399-A2AD-2F655C0A0D5C}"/>
              </a:ext>
            </a:extLst>
          </p:cNvPr>
          <p:cNvSpPr/>
          <p:nvPr/>
        </p:nvSpPr>
        <p:spPr>
          <a:xfrm rot="13044196">
            <a:off x="2665373" y="3387407"/>
            <a:ext cx="765773" cy="1831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C1472EDC-8E29-4564-960D-A99A6153EB3B}"/>
              </a:ext>
            </a:extLst>
          </p:cNvPr>
          <p:cNvSpPr/>
          <p:nvPr/>
        </p:nvSpPr>
        <p:spPr>
          <a:xfrm>
            <a:off x="1383454" y="2280603"/>
            <a:ext cx="1933979" cy="1037473"/>
          </a:xfrm>
          <a:custGeom>
            <a:avLst/>
            <a:gdLst>
              <a:gd name="connsiteX0" fmla="*/ 0 w 1933979"/>
              <a:gd name="connsiteY0" fmla="*/ 103747 h 1037473"/>
              <a:gd name="connsiteX1" fmla="*/ 103747 w 1933979"/>
              <a:gd name="connsiteY1" fmla="*/ 0 h 1037473"/>
              <a:gd name="connsiteX2" fmla="*/ 1830232 w 1933979"/>
              <a:gd name="connsiteY2" fmla="*/ 0 h 1037473"/>
              <a:gd name="connsiteX3" fmla="*/ 1933979 w 1933979"/>
              <a:gd name="connsiteY3" fmla="*/ 103747 h 1037473"/>
              <a:gd name="connsiteX4" fmla="*/ 1933979 w 1933979"/>
              <a:gd name="connsiteY4" fmla="*/ 933726 h 1037473"/>
              <a:gd name="connsiteX5" fmla="*/ 1830232 w 1933979"/>
              <a:gd name="connsiteY5" fmla="*/ 1037473 h 1037473"/>
              <a:gd name="connsiteX6" fmla="*/ 103747 w 1933979"/>
              <a:gd name="connsiteY6" fmla="*/ 1037473 h 1037473"/>
              <a:gd name="connsiteX7" fmla="*/ 0 w 1933979"/>
              <a:gd name="connsiteY7" fmla="*/ 933726 h 1037473"/>
              <a:gd name="connsiteX8" fmla="*/ 0 w 1933979"/>
              <a:gd name="connsiteY8" fmla="*/ 103747 h 103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3979" h="1037473">
                <a:moveTo>
                  <a:pt x="0" y="103747"/>
                </a:moveTo>
                <a:cubicBezTo>
                  <a:pt x="0" y="46449"/>
                  <a:pt x="46449" y="0"/>
                  <a:pt x="103747" y="0"/>
                </a:cubicBezTo>
                <a:lnTo>
                  <a:pt x="1830232" y="0"/>
                </a:lnTo>
                <a:cubicBezTo>
                  <a:pt x="1887530" y="0"/>
                  <a:pt x="1933979" y="46449"/>
                  <a:pt x="1933979" y="103747"/>
                </a:cubicBezTo>
                <a:lnTo>
                  <a:pt x="1933979" y="933726"/>
                </a:lnTo>
                <a:cubicBezTo>
                  <a:pt x="1933979" y="991024"/>
                  <a:pt x="1887530" y="1037473"/>
                  <a:pt x="1830232" y="1037473"/>
                </a:cubicBezTo>
                <a:lnTo>
                  <a:pt x="103747" y="1037473"/>
                </a:lnTo>
                <a:cubicBezTo>
                  <a:pt x="46449" y="1037473"/>
                  <a:pt x="0" y="991024"/>
                  <a:pt x="0" y="933726"/>
                </a:cubicBezTo>
                <a:lnTo>
                  <a:pt x="0" y="103747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867" tIns="60867" rIns="60867" bIns="6086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600" kern="1200" dirty="0">
                <a:latin typeface="Fira Sans Condensed" panose="020B0503050000020004" pitchFamily="34" charset="0"/>
              </a:rPr>
              <a:t>~ 90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600" kern="1200" dirty="0" err="1">
                <a:latin typeface="Fira Sans Condensed" panose="020B0503050000020004" pitchFamily="34" charset="0"/>
              </a:rPr>
              <a:t>Full</a:t>
            </a:r>
            <a:r>
              <a:rPr lang="de-DE" sz="1600" kern="1200" dirty="0">
                <a:latin typeface="Fira Sans Condensed" panose="020B0503050000020004" pitchFamily="34" charset="0"/>
              </a:rPr>
              <a:t> Professors</a:t>
            </a:r>
          </a:p>
        </p:txBody>
      </p:sp>
      <p:sp>
        <p:nvSpPr>
          <p:cNvPr id="8" name="Pfeil: nach links 7">
            <a:extLst>
              <a:ext uri="{FF2B5EF4-FFF2-40B4-BE49-F238E27FC236}">
                <a16:creationId xmlns:a16="http://schemas.microsoft.com/office/drawing/2014/main" id="{E669F4F2-B6DA-49A9-AC2C-5927912EA164}"/>
              </a:ext>
            </a:extLst>
          </p:cNvPr>
          <p:cNvSpPr/>
          <p:nvPr/>
        </p:nvSpPr>
        <p:spPr>
          <a:xfrm rot="10554166">
            <a:off x="2339081" y="4648035"/>
            <a:ext cx="753462" cy="167623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57B9A318-5850-40FB-A60D-DF89856A97A5}"/>
              </a:ext>
            </a:extLst>
          </p:cNvPr>
          <p:cNvSpPr/>
          <p:nvPr/>
        </p:nvSpPr>
        <p:spPr>
          <a:xfrm>
            <a:off x="838199" y="4213109"/>
            <a:ext cx="1933979" cy="1037473"/>
          </a:xfrm>
          <a:custGeom>
            <a:avLst/>
            <a:gdLst>
              <a:gd name="connsiteX0" fmla="*/ 0 w 1933979"/>
              <a:gd name="connsiteY0" fmla="*/ 103747 h 1037473"/>
              <a:gd name="connsiteX1" fmla="*/ 103747 w 1933979"/>
              <a:gd name="connsiteY1" fmla="*/ 0 h 1037473"/>
              <a:gd name="connsiteX2" fmla="*/ 1830232 w 1933979"/>
              <a:gd name="connsiteY2" fmla="*/ 0 h 1037473"/>
              <a:gd name="connsiteX3" fmla="*/ 1933979 w 1933979"/>
              <a:gd name="connsiteY3" fmla="*/ 103747 h 1037473"/>
              <a:gd name="connsiteX4" fmla="*/ 1933979 w 1933979"/>
              <a:gd name="connsiteY4" fmla="*/ 933726 h 1037473"/>
              <a:gd name="connsiteX5" fmla="*/ 1830232 w 1933979"/>
              <a:gd name="connsiteY5" fmla="*/ 1037473 h 1037473"/>
              <a:gd name="connsiteX6" fmla="*/ 103747 w 1933979"/>
              <a:gd name="connsiteY6" fmla="*/ 1037473 h 1037473"/>
              <a:gd name="connsiteX7" fmla="*/ 0 w 1933979"/>
              <a:gd name="connsiteY7" fmla="*/ 933726 h 1037473"/>
              <a:gd name="connsiteX8" fmla="*/ 0 w 1933979"/>
              <a:gd name="connsiteY8" fmla="*/ 103747 h 103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3979" h="1037473">
                <a:moveTo>
                  <a:pt x="0" y="103747"/>
                </a:moveTo>
                <a:cubicBezTo>
                  <a:pt x="0" y="46449"/>
                  <a:pt x="46449" y="0"/>
                  <a:pt x="103747" y="0"/>
                </a:cubicBezTo>
                <a:lnTo>
                  <a:pt x="1830232" y="0"/>
                </a:lnTo>
                <a:cubicBezTo>
                  <a:pt x="1887530" y="0"/>
                  <a:pt x="1933979" y="46449"/>
                  <a:pt x="1933979" y="103747"/>
                </a:cubicBezTo>
                <a:lnTo>
                  <a:pt x="1933979" y="933726"/>
                </a:lnTo>
                <a:cubicBezTo>
                  <a:pt x="1933979" y="991024"/>
                  <a:pt x="1887530" y="1037473"/>
                  <a:pt x="1830232" y="1037473"/>
                </a:cubicBezTo>
                <a:lnTo>
                  <a:pt x="103747" y="1037473"/>
                </a:lnTo>
                <a:cubicBezTo>
                  <a:pt x="46449" y="1037473"/>
                  <a:pt x="0" y="991024"/>
                  <a:pt x="0" y="933726"/>
                </a:cubicBezTo>
                <a:lnTo>
                  <a:pt x="0" y="103747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867" tIns="60867" rIns="60867" bIns="6086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600" kern="1200" dirty="0">
                <a:latin typeface="Fira Sans Condensed" panose="020B0503050000020004" pitchFamily="34" charset="0"/>
              </a:rPr>
              <a:t>~ 95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600" kern="1200" dirty="0" err="1">
                <a:latin typeface="Fira Sans Condensed" panose="020B0503050000020004" pitchFamily="34" charset="0"/>
              </a:rPr>
              <a:t>Staff</a:t>
            </a:r>
            <a:endParaRPr lang="de-DE" sz="1600" kern="1200" dirty="0">
              <a:latin typeface="Fira Sans Condensed" panose="020B0503050000020004" pitchFamily="34" charset="0"/>
            </a:endParaRPr>
          </a:p>
        </p:txBody>
      </p:sp>
      <p:sp>
        <p:nvSpPr>
          <p:cNvPr id="14" name="Pfeil: nach links 13">
            <a:extLst>
              <a:ext uri="{FF2B5EF4-FFF2-40B4-BE49-F238E27FC236}">
                <a16:creationId xmlns:a16="http://schemas.microsoft.com/office/drawing/2014/main" id="{1A2019EF-056F-4DFB-B575-C267832F2E83}"/>
              </a:ext>
            </a:extLst>
          </p:cNvPr>
          <p:cNvSpPr/>
          <p:nvPr/>
        </p:nvSpPr>
        <p:spPr>
          <a:xfrm rot="16200000">
            <a:off x="4270338" y="2867571"/>
            <a:ext cx="531957" cy="172299"/>
          </a:xfrm>
          <a:prstGeom prst="leftArrow">
            <a:avLst>
              <a:gd name="adj1" fmla="val 60000"/>
              <a:gd name="adj2" fmla="val 50000"/>
            </a:avLst>
          </a:prstGeom>
          <a:solidFill>
            <a:prstClr val="black">
              <a:tint val="60000"/>
              <a:hueOff val="0"/>
              <a:satOff val="0"/>
              <a:lumOff val="0"/>
              <a:alphaOff val="0"/>
            </a:prstClr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22A7D114-2257-4D51-8B3A-3CE826BC6E65}"/>
              </a:ext>
            </a:extLst>
          </p:cNvPr>
          <p:cNvSpPr/>
          <p:nvPr/>
        </p:nvSpPr>
        <p:spPr>
          <a:xfrm>
            <a:off x="3483177" y="1761866"/>
            <a:ext cx="1933979" cy="1037473"/>
          </a:xfrm>
          <a:custGeom>
            <a:avLst/>
            <a:gdLst>
              <a:gd name="connsiteX0" fmla="*/ 0 w 1933979"/>
              <a:gd name="connsiteY0" fmla="*/ 103747 h 1037473"/>
              <a:gd name="connsiteX1" fmla="*/ 103747 w 1933979"/>
              <a:gd name="connsiteY1" fmla="*/ 0 h 1037473"/>
              <a:gd name="connsiteX2" fmla="*/ 1830232 w 1933979"/>
              <a:gd name="connsiteY2" fmla="*/ 0 h 1037473"/>
              <a:gd name="connsiteX3" fmla="*/ 1933979 w 1933979"/>
              <a:gd name="connsiteY3" fmla="*/ 103747 h 1037473"/>
              <a:gd name="connsiteX4" fmla="*/ 1933979 w 1933979"/>
              <a:gd name="connsiteY4" fmla="*/ 933726 h 1037473"/>
              <a:gd name="connsiteX5" fmla="*/ 1830232 w 1933979"/>
              <a:gd name="connsiteY5" fmla="*/ 1037473 h 1037473"/>
              <a:gd name="connsiteX6" fmla="*/ 103747 w 1933979"/>
              <a:gd name="connsiteY6" fmla="*/ 1037473 h 1037473"/>
              <a:gd name="connsiteX7" fmla="*/ 0 w 1933979"/>
              <a:gd name="connsiteY7" fmla="*/ 933726 h 1037473"/>
              <a:gd name="connsiteX8" fmla="*/ 0 w 1933979"/>
              <a:gd name="connsiteY8" fmla="*/ 103747 h 103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3979" h="1037473">
                <a:moveTo>
                  <a:pt x="0" y="103747"/>
                </a:moveTo>
                <a:cubicBezTo>
                  <a:pt x="0" y="46449"/>
                  <a:pt x="46449" y="0"/>
                  <a:pt x="103747" y="0"/>
                </a:cubicBezTo>
                <a:lnTo>
                  <a:pt x="1830232" y="0"/>
                </a:lnTo>
                <a:cubicBezTo>
                  <a:pt x="1887530" y="0"/>
                  <a:pt x="1933979" y="46449"/>
                  <a:pt x="1933979" y="103747"/>
                </a:cubicBezTo>
                <a:lnTo>
                  <a:pt x="1933979" y="933726"/>
                </a:lnTo>
                <a:cubicBezTo>
                  <a:pt x="1933979" y="991024"/>
                  <a:pt x="1887530" y="1037473"/>
                  <a:pt x="1830232" y="1037473"/>
                </a:cubicBezTo>
                <a:lnTo>
                  <a:pt x="103747" y="1037473"/>
                </a:lnTo>
                <a:cubicBezTo>
                  <a:pt x="46449" y="1037473"/>
                  <a:pt x="0" y="991024"/>
                  <a:pt x="0" y="933726"/>
                </a:cubicBezTo>
                <a:lnTo>
                  <a:pt x="0" y="103747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867" tIns="60867" rIns="60867" bIns="6086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600" kern="1200" dirty="0">
                <a:latin typeface="Fira Sans Condensed" panose="020B0503050000020004" pitchFamily="34" charset="0"/>
              </a:rPr>
              <a:t>~ 600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600" kern="1200" dirty="0">
                <a:latin typeface="Fira Sans Condensed" panose="020B0503050000020004" pitchFamily="34" charset="0"/>
              </a:rPr>
              <a:t>(external) </a:t>
            </a:r>
            <a:r>
              <a:rPr lang="de-DE" sz="1600" kern="1200" dirty="0" err="1">
                <a:latin typeface="Fira Sans Condensed" panose="020B0503050000020004" pitchFamily="34" charset="0"/>
              </a:rPr>
              <a:t>Lecturers</a:t>
            </a:r>
            <a:r>
              <a:rPr lang="de-DE" sz="1600" kern="1200" dirty="0">
                <a:latin typeface="Fira Sans Condensed" panose="020B05030500000200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5240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897A0E-39B3-67DD-91CB-2400D0945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50 </a:t>
            </a:r>
            <a:r>
              <a:rPr lang="de-DE" dirty="0" err="1"/>
              <a:t>Years</a:t>
            </a:r>
            <a:r>
              <a:rPr lang="de-DE" dirty="0"/>
              <a:t> Jubilee on April 1st, 2023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155CA0-2678-DA04-B4C5-8AB7933ED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de-DE" dirty="0"/>
              <a:t>1973: </a:t>
            </a:r>
            <a:r>
              <a:rPr lang="de-DE" dirty="0" err="1"/>
              <a:t>Foundation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UAS </a:t>
            </a:r>
            <a:r>
              <a:rPr lang="de-DE" dirty="0" err="1"/>
              <a:t>for</a:t>
            </a:r>
            <a:r>
              <a:rPr lang="de-DE" dirty="0"/>
              <a:t> Public Administration at Stuttgart </a:t>
            </a:r>
          </a:p>
          <a:p>
            <a:pPr>
              <a:lnSpc>
                <a:spcPct val="150000"/>
              </a:lnSpc>
            </a:pPr>
            <a:r>
              <a:rPr lang="de-DE" dirty="0"/>
              <a:t>1979: </a:t>
            </a:r>
            <a:r>
              <a:rPr lang="de-DE" dirty="0" err="1"/>
              <a:t>Foundation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UAS </a:t>
            </a:r>
            <a:r>
              <a:rPr lang="de-DE" dirty="0" err="1"/>
              <a:t>for</a:t>
            </a:r>
            <a:r>
              <a:rPr lang="de-DE" dirty="0"/>
              <a:t> Finance at Ludwigsburg </a:t>
            </a:r>
          </a:p>
          <a:p>
            <a:pPr>
              <a:lnSpc>
                <a:spcPct val="150000"/>
              </a:lnSpc>
            </a:pPr>
            <a:r>
              <a:rPr lang="de-DE" dirty="0"/>
              <a:t>1999: Merger of </a:t>
            </a:r>
            <a:r>
              <a:rPr lang="de-DE" dirty="0" err="1"/>
              <a:t>both</a:t>
            </a:r>
            <a:r>
              <a:rPr lang="de-DE" dirty="0"/>
              <a:t> UAS at Ludwigsburg, </a:t>
            </a:r>
            <a:r>
              <a:rPr lang="de-DE" dirty="0" err="1"/>
              <a:t>giving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largest</a:t>
            </a:r>
            <a:r>
              <a:rPr lang="de-DE" dirty="0"/>
              <a:t> UAS for Public </a:t>
            </a:r>
            <a:r>
              <a:rPr lang="de-DE" dirty="0" err="1"/>
              <a:t>Sector</a:t>
            </a:r>
            <a:r>
              <a:rPr lang="de-DE" dirty="0"/>
              <a:t> Studies in Baden-Württemberg</a:t>
            </a:r>
          </a:p>
          <a:p>
            <a:pPr>
              <a:lnSpc>
                <a:spcPct val="150000"/>
              </a:lnSpc>
            </a:pPr>
            <a:r>
              <a:rPr lang="de-DE" dirty="0"/>
              <a:t>2023: New Website, Corporate Design and Claim: „Wissen. Wandel. Werte.“ (= </a:t>
            </a:r>
            <a:r>
              <a:rPr lang="de-DE" dirty="0" err="1"/>
              <a:t>Knowledge.Change.Values</a:t>
            </a:r>
            <a:r>
              <a:rPr lang="de-DE" dirty="0"/>
              <a:t>.)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61B474B-62B2-4544-9FB8-C15BED6FE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9B42-1546-8C47-AC47-2C85F0BA70A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8907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897A0E-39B3-67DD-91CB-2400D0945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uas</a:t>
            </a:r>
            <a:r>
              <a:rPr lang="de-DE" dirty="0"/>
              <a:t> FOR Public </a:t>
            </a:r>
            <a:r>
              <a:rPr lang="de-DE" dirty="0" err="1"/>
              <a:t>Sector</a:t>
            </a:r>
            <a:r>
              <a:rPr lang="de-DE" dirty="0"/>
              <a:t> Studies in Baden-Württemberg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E784B40-EC35-4070-B926-63627CB4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9B42-1546-8C47-AC47-2C85F0BA70A9}" type="slidenum">
              <a:rPr lang="de-DE" smtClean="0"/>
              <a:t>8</a:t>
            </a:fld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B9CB1E4-AAF8-44AE-BEDD-1A8E12E11F3B}"/>
              </a:ext>
            </a:extLst>
          </p:cNvPr>
          <p:cNvSpPr txBox="1"/>
          <p:nvPr/>
        </p:nvSpPr>
        <p:spPr>
          <a:xfrm>
            <a:off x="6614880" y="334270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Fira Sans Condensed" panose="020B0503050000020004" pitchFamily="34" charset="0"/>
                <a:cs typeface="Arial" panose="020B0604020202020204" pitchFamily="34" charset="0"/>
              </a:rPr>
              <a:t>Ludwigsburg</a:t>
            </a:r>
            <a:br>
              <a:rPr lang="de-DE" sz="1400" b="1" dirty="0">
                <a:latin typeface="Fira Sans Condensed" panose="020B0503050000020004" pitchFamily="34" charset="0"/>
                <a:cs typeface="Arial" panose="020B0604020202020204" pitchFamily="34" charset="0"/>
              </a:rPr>
            </a:br>
            <a:r>
              <a:rPr lang="de-DE" sz="1000" b="1" dirty="0">
                <a:latin typeface="Fira Sans Condensed" panose="020B0503050000020004" pitchFamily="34" charset="0"/>
                <a:cs typeface="Arial" panose="020B0604020202020204" pitchFamily="34" charset="0"/>
              </a:rPr>
              <a:t>(ca. 2.850 Studierende)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DA905084-2A1F-42B6-BB3B-2A94CA95F5FE}"/>
              </a:ext>
            </a:extLst>
          </p:cNvPr>
          <p:cNvSpPr/>
          <p:nvPr/>
        </p:nvSpPr>
        <p:spPr bwMode="auto">
          <a:xfrm>
            <a:off x="8809010" y="2861048"/>
            <a:ext cx="111095" cy="104023"/>
          </a:xfrm>
          <a:prstGeom prst="ellipse">
            <a:avLst/>
          </a:prstGeom>
          <a:solidFill>
            <a:schemeClr val="accent3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dirty="0">
              <a:latin typeface="Fira Sans Condensed" panose="020B0503050000020004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A556B95A-AA8D-425E-81DC-3EEA608D5040}"/>
              </a:ext>
            </a:extLst>
          </p:cNvPr>
          <p:cNvSpPr txBox="1"/>
          <p:nvPr/>
        </p:nvSpPr>
        <p:spPr>
          <a:xfrm>
            <a:off x="8959443" y="2769795"/>
            <a:ext cx="2650920" cy="46166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dirty="0">
                <a:latin typeface="Fira Sans Condensed" panose="020B0503050000020004" pitchFamily="34" charset="0"/>
              </a:rPr>
              <a:t>State </a:t>
            </a:r>
            <a:r>
              <a:rPr lang="de-DE" sz="1200" dirty="0" err="1">
                <a:latin typeface="Fira Sans Condensed" panose="020B0503050000020004" pitchFamily="34" charset="0"/>
              </a:rPr>
              <a:t>Universities</a:t>
            </a:r>
            <a:r>
              <a:rPr lang="de-DE" sz="1200" dirty="0">
                <a:latin typeface="Fira Sans Condensed" panose="020B0503050000020004" pitchFamily="34" charset="0"/>
              </a:rPr>
              <a:t> </a:t>
            </a:r>
            <a:r>
              <a:rPr lang="de-DE" sz="1200" dirty="0" err="1">
                <a:latin typeface="Fira Sans Condensed" panose="020B0503050000020004" pitchFamily="34" charset="0"/>
              </a:rPr>
              <a:t>of</a:t>
            </a:r>
            <a:r>
              <a:rPr lang="de-DE" sz="1200" dirty="0">
                <a:latin typeface="Fira Sans Condensed" panose="020B0503050000020004" pitchFamily="34" charset="0"/>
              </a:rPr>
              <a:t> Applied Sciences (19)</a:t>
            </a:r>
            <a:endParaRPr lang="de-DE" sz="1200" baseline="30000" dirty="0">
              <a:latin typeface="Fira Sans Condensed" panose="020B0503050000020004" pitchFamily="34" charset="0"/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A8158A88-6F64-48EC-9567-94DE54715800}"/>
              </a:ext>
            </a:extLst>
          </p:cNvPr>
          <p:cNvSpPr/>
          <p:nvPr/>
        </p:nvSpPr>
        <p:spPr bwMode="auto">
          <a:xfrm>
            <a:off x="8809010" y="2518424"/>
            <a:ext cx="111095" cy="104023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dirty="0">
              <a:latin typeface="Fira Sans Condensed" panose="020B0503050000020004" pitchFamily="34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4D1C579-A507-4A7B-9C77-815990FB296D}"/>
              </a:ext>
            </a:extLst>
          </p:cNvPr>
          <p:cNvSpPr txBox="1"/>
          <p:nvPr/>
        </p:nvSpPr>
        <p:spPr>
          <a:xfrm>
            <a:off x="8959443" y="2433071"/>
            <a:ext cx="2650920" cy="27699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dirty="0">
                <a:latin typeface="Fira Sans Condensed" panose="020B0503050000020004" pitchFamily="34" charset="0"/>
              </a:rPr>
              <a:t>State </a:t>
            </a:r>
            <a:r>
              <a:rPr lang="de-DE" sz="1200" dirty="0" err="1">
                <a:latin typeface="Fira Sans Condensed" panose="020B0503050000020004" pitchFamily="34" charset="0"/>
              </a:rPr>
              <a:t>Universities</a:t>
            </a:r>
            <a:r>
              <a:rPr lang="de-DE" sz="1200" dirty="0">
                <a:latin typeface="Fira Sans Condensed" panose="020B0503050000020004" pitchFamily="34" charset="0"/>
              </a:rPr>
              <a:t> (9)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58A5AC7A-C721-46E1-A425-E41CC97C5DE4}"/>
              </a:ext>
            </a:extLst>
          </p:cNvPr>
          <p:cNvSpPr/>
          <p:nvPr/>
        </p:nvSpPr>
        <p:spPr bwMode="auto">
          <a:xfrm>
            <a:off x="8816037" y="3395004"/>
            <a:ext cx="111095" cy="104023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dirty="0">
              <a:latin typeface="Fira Sans Condensed" panose="020B0503050000020004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685F8EC-2243-4068-886B-D7F982DA6806}"/>
              </a:ext>
            </a:extLst>
          </p:cNvPr>
          <p:cNvSpPr txBox="1"/>
          <p:nvPr/>
        </p:nvSpPr>
        <p:spPr>
          <a:xfrm>
            <a:off x="8959442" y="3297753"/>
            <a:ext cx="2650920" cy="27699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dirty="0">
                <a:latin typeface="Fira Sans Condensed" panose="020B0503050000020004" pitchFamily="34" charset="0"/>
              </a:rPr>
              <a:t>Dual UAS BW (13)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AD1CA442-EE29-492A-8EED-42994B31B2AB}"/>
              </a:ext>
            </a:extLst>
          </p:cNvPr>
          <p:cNvSpPr/>
          <p:nvPr/>
        </p:nvSpPr>
        <p:spPr bwMode="auto">
          <a:xfrm>
            <a:off x="8809009" y="3737628"/>
            <a:ext cx="111095" cy="104023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dirty="0">
              <a:latin typeface="Fira Sans Condensed" panose="020B0503050000020004" pitchFamily="34" charset="0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BD6166FB-2631-44E3-8B40-C8EACA10897A}"/>
              </a:ext>
            </a:extLst>
          </p:cNvPr>
          <p:cNvSpPr txBox="1"/>
          <p:nvPr/>
        </p:nvSpPr>
        <p:spPr>
          <a:xfrm>
            <a:off x="8959442" y="3661394"/>
            <a:ext cx="2650920" cy="27699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dirty="0">
                <a:latin typeface="Fira Sans Condensed" panose="020B0503050000020004" pitchFamily="34" charset="0"/>
              </a:rPr>
              <a:t>Teacher Training Colleges (6)</a:t>
            </a: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9CAC5688-10EC-4FBE-A29D-A959E7E1984E}"/>
              </a:ext>
            </a:extLst>
          </p:cNvPr>
          <p:cNvGrpSpPr/>
          <p:nvPr/>
        </p:nvGrpSpPr>
        <p:grpSpPr>
          <a:xfrm>
            <a:off x="3401441" y="1826778"/>
            <a:ext cx="4586550" cy="4875897"/>
            <a:chOff x="2472147" y="1807239"/>
            <a:chExt cx="4239600" cy="4875897"/>
          </a:xfrm>
        </p:grpSpPr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8FE18BC3-52AE-4014-AB01-0CF882EEA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2147" y="1807239"/>
              <a:ext cx="4239600" cy="4875897"/>
            </a:xfrm>
            <a:prstGeom prst="rect">
              <a:avLst/>
            </a:prstGeom>
          </p:spPr>
        </p:pic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6A6A61EB-8EB7-4866-B92C-9AC515227C08}"/>
                </a:ext>
              </a:extLst>
            </p:cNvPr>
            <p:cNvSpPr/>
            <p:nvPr/>
          </p:nvSpPr>
          <p:spPr bwMode="auto">
            <a:xfrm>
              <a:off x="3921695" y="2526994"/>
              <a:ext cx="111095" cy="104023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latin typeface="Fira Sans Condensed" panose="020B0503050000020004" pitchFamily="34" charset="0"/>
              </a:endParaRPr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7E416A7-C03C-4949-922B-152CCB5F7F2E}"/>
                </a:ext>
              </a:extLst>
            </p:cNvPr>
            <p:cNvSpPr/>
            <p:nvPr/>
          </p:nvSpPr>
          <p:spPr bwMode="auto">
            <a:xfrm>
              <a:off x="3081434" y="4045658"/>
              <a:ext cx="290559" cy="283555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latin typeface="Fira Sans Condensed" panose="020B0503050000020004" pitchFamily="34" charset="0"/>
              </a:endParaRPr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25ABDD7D-2AF9-4FB7-AFE3-4ECF6B5473B5}"/>
                </a:ext>
              </a:extLst>
            </p:cNvPr>
            <p:cNvSpPr/>
            <p:nvPr/>
          </p:nvSpPr>
          <p:spPr bwMode="auto">
            <a:xfrm>
              <a:off x="4569622" y="3385896"/>
              <a:ext cx="497901" cy="487111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latin typeface="Fira Sans Condensed" panose="020B0503050000020004" pitchFamily="34" charset="0"/>
              </a:endParaRPr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F6F56FF2-9554-45B5-8161-5236EC7998AC}"/>
                </a:ext>
              </a:extLst>
            </p:cNvPr>
            <p:cNvSpPr/>
            <p:nvPr/>
          </p:nvSpPr>
          <p:spPr bwMode="auto">
            <a:xfrm>
              <a:off x="3700326" y="5101197"/>
              <a:ext cx="396000" cy="39600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latin typeface="Fira Sans Condensed" panose="020B0503050000020004" pitchFamily="34" charset="0"/>
              </a:endParaRP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7955A71D-BF4F-4F4A-944B-D524664837B8}"/>
                </a:ext>
              </a:extLst>
            </p:cNvPr>
            <p:cNvSpPr txBox="1"/>
            <p:nvPr/>
          </p:nvSpPr>
          <p:spPr>
            <a:xfrm>
              <a:off x="4009903" y="2419478"/>
              <a:ext cx="22737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latin typeface="Fira Sans Condensed" panose="020B0503050000020004" pitchFamily="34" charset="0"/>
                  <a:cs typeface="Arial" panose="020B0604020202020204" pitchFamily="34" charset="0"/>
                </a:rPr>
                <a:t>Schwetzingen (</a:t>
              </a:r>
              <a:r>
                <a:rPr lang="de-DE" sz="1400" b="1" dirty="0" err="1">
                  <a:latin typeface="Fira Sans Condensed" panose="020B0503050000020004" pitchFamily="34" charset="0"/>
                  <a:cs typeface="Arial" panose="020B0604020202020204" pitchFamily="34" charset="0"/>
                </a:rPr>
                <a:t>Judical</a:t>
              </a:r>
              <a:r>
                <a:rPr lang="de-DE" sz="1400" b="1" dirty="0">
                  <a:latin typeface="Fira Sans Condensed" panose="020B0503050000020004" pitchFamily="34" charset="0"/>
                  <a:cs typeface="Arial" panose="020B0604020202020204" pitchFamily="34" charset="0"/>
                </a:rPr>
                <a:t> System)</a:t>
              </a:r>
            </a:p>
            <a:p>
              <a:r>
                <a:rPr lang="de-DE" sz="1000" b="1" dirty="0">
                  <a:latin typeface="Fira Sans Condensed" panose="020B0503050000020004" pitchFamily="34" charset="0"/>
                  <a:cs typeface="Arial" panose="020B0604020202020204" pitchFamily="34" charset="0"/>
                </a:rPr>
                <a:t>(777 </a:t>
              </a:r>
              <a:r>
                <a:rPr lang="de-DE" sz="1000" b="1" dirty="0" err="1">
                  <a:latin typeface="Fira Sans Condensed" panose="020B0503050000020004" pitchFamily="34" charset="0"/>
                  <a:cs typeface="Arial" panose="020B0604020202020204" pitchFamily="34" charset="0"/>
                </a:rPr>
                <a:t>Students</a:t>
              </a:r>
              <a:r>
                <a:rPr lang="de-DE" sz="1000" b="1" dirty="0">
                  <a:latin typeface="Fira Sans Condensed" panose="020B05030500000200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98E8F084-511A-4B6C-942E-7CADC8098B65}"/>
                </a:ext>
              </a:extLst>
            </p:cNvPr>
            <p:cNvSpPr txBox="1"/>
            <p:nvPr/>
          </p:nvSpPr>
          <p:spPr>
            <a:xfrm>
              <a:off x="3318193" y="4033279"/>
              <a:ext cx="173150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latin typeface="Fira Sans Condensed" panose="020B0503050000020004" pitchFamily="34" charset="0"/>
                  <a:cs typeface="Arial" panose="020B0604020202020204" pitchFamily="34" charset="0"/>
                </a:rPr>
                <a:t>Kehl (General Public Administration)</a:t>
              </a:r>
              <a:br>
                <a:rPr lang="de-DE" sz="1400" b="1" dirty="0">
                  <a:latin typeface="Fira Sans Condensed" panose="020B0503050000020004" pitchFamily="34" charset="0"/>
                  <a:cs typeface="Arial" panose="020B0604020202020204" pitchFamily="34" charset="0"/>
                </a:rPr>
              </a:br>
              <a:r>
                <a:rPr lang="de-DE" sz="1000" b="1" dirty="0">
                  <a:latin typeface="Fira Sans Condensed" panose="020B0503050000020004" pitchFamily="34" charset="0"/>
                  <a:cs typeface="Arial" panose="020B0604020202020204" pitchFamily="34" charset="0"/>
                </a:rPr>
                <a:t>(1,366 </a:t>
              </a:r>
              <a:r>
                <a:rPr lang="de-DE" sz="1000" b="1" dirty="0" err="1">
                  <a:latin typeface="Fira Sans Condensed" panose="020B0503050000020004" pitchFamily="34" charset="0"/>
                  <a:cs typeface="Arial" panose="020B0604020202020204" pitchFamily="34" charset="0"/>
                </a:rPr>
                <a:t>Students</a:t>
              </a:r>
              <a:r>
                <a:rPr lang="de-DE" sz="1000" b="1" dirty="0">
                  <a:latin typeface="Fira Sans Condensed" panose="020B05030500000200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54BD2FBD-1011-47B1-88BF-01E4358D9F8E}"/>
                </a:ext>
              </a:extLst>
            </p:cNvPr>
            <p:cNvSpPr txBox="1"/>
            <p:nvPr/>
          </p:nvSpPr>
          <p:spPr>
            <a:xfrm>
              <a:off x="4032791" y="5110106"/>
              <a:ext cx="212929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latin typeface="Fira Sans Condensed" panose="020B0503050000020004" pitchFamily="34" charset="0"/>
                  <a:cs typeface="Arial" panose="020B0604020202020204" pitchFamily="34" charset="0"/>
                </a:rPr>
                <a:t>Villingen-Schwenningen (Police)</a:t>
              </a:r>
              <a:br>
                <a:rPr lang="de-DE" sz="1400" b="1" dirty="0">
                  <a:latin typeface="Fira Sans Condensed" panose="020B0503050000020004" pitchFamily="34" charset="0"/>
                  <a:cs typeface="Arial" panose="020B0604020202020204" pitchFamily="34" charset="0"/>
                </a:rPr>
              </a:br>
              <a:r>
                <a:rPr lang="de-DE" sz="1000" b="1" dirty="0">
                  <a:latin typeface="Fira Sans Condensed" panose="020B0503050000020004" pitchFamily="34" charset="0"/>
                  <a:cs typeface="Arial" panose="020B0604020202020204" pitchFamily="34" charset="0"/>
                </a:rPr>
                <a:t>(1,925 </a:t>
              </a:r>
              <a:r>
                <a:rPr lang="de-DE" sz="1000" b="1" dirty="0" err="1">
                  <a:latin typeface="Fira Sans Condensed" panose="020B0503050000020004" pitchFamily="34" charset="0"/>
                  <a:cs typeface="Arial" panose="020B0604020202020204" pitchFamily="34" charset="0"/>
                </a:rPr>
                <a:t>Students</a:t>
              </a:r>
              <a:r>
                <a:rPr lang="de-DE" sz="1000" b="1" dirty="0">
                  <a:latin typeface="Fira Sans Condensed" panose="020B05030500000200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F1566966-C4EE-4403-B57C-79167DF1F47C}"/>
                </a:ext>
              </a:extLst>
            </p:cNvPr>
            <p:cNvSpPr/>
            <p:nvPr/>
          </p:nvSpPr>
          <p:spPr bwMode="auto">
            <a:xfrm>
              <a:off x="3751603" y="2083254"/>
              <a:ext cx="111095" cy="10402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latin typeface="Fira Sans Condensed" panose="020B0503050000020004" pitchFamily="34" charset="0"/>
              </a:endParaRPr>
            </a:p>
          </p:txBody>
        </p: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CAF79492-AEAD-42A8-9EBE-FCE490CF79D6}"/>
                </a:ext>
              </a:extLst>
            </p:cNvPr>
            <p:cNvSpPr/>
            <p:nvPr/>
          </p:nvSpPr>
          <p:spPr bwMode="auto">
            <a:xfrm>
              <a:off x="3644780" y="3261269"/>
              <a:ext cx="111095" cy="10402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latin typeface="Fira Sans Condensed" panose="020B0503050000020004" pitchFamily="34" charset="0"/>
              </a:endParaRPr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CEA9B253-3FE2-4923-9904-5A62BFB5830E}"/>
                </a:ext>
              </a:extLst>
            </p:cNvPr>
            <p:cNvSpPr/>
            <p:nvPr/>
          </p:nvSpPr>
          <p:spPr bwMode="auto">
            <a:xfrm>
              <a:off x="3034606" y="4349209"/>
              <a:ext cx="111095" cy="10402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latin typeface="Fira Sans Condensed" panose="020B0503050000020004" pitchFamily="34" charset="0"/>
              </a:endParaRPr>
            </a:p>
          </p:txBody>
        </p: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13C9C84A-CD92-4760-A417-5531A3886B00}"/>
                </a:ext>
              </a:extLst>
            </p:cNvPr>
            <p:cNvSpPr/>
            <p:nvPr/>
          </p:nvSpPr>
          <p:spPr bwMode="auto">
            <a:xfrm>
              <a:off x="4746336" y="6060488"/>
              <a:ext cx="111095" cy="10402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latin typeface="Fira Sans Condensed" panose="020B0503050000020004" pitchFamily="34" charset="0"/>
              </a:endParaRPr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6E527479-5950-4E40-96EC-DF5DF6C0999A}"/>
                </a:ext>
              </a:extLst>
            </p:cNvPr>
            <p:cNvSpPr/>
            <p:nvPr/>
          </p:nvSpPr>
          <p:spPr bwMode="auto">
            <a:xfrm>
              <a:off x="3185759" y="5343585"/>
              <a:ext cx="111095" cy="10402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latin typeface="Fira Sans Condensed" panose="020B0503050000020004" pitchFamily="34" charset="0"/>
              </a:endParaRPr>
            </a:p>
          </p:txBody>
        </p: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C4D54BCC-92C5-4B08-87AF-7A0820CA86A8}"/>
                </a:ext>
              </a:extLst>
            </p:cNvPr>
            <p:cNvSpPr/>
            <p:nvPr/>
          </p:nvSpPr>
          <p:spPr bwMode="auto">
            <a:xfrm>
              <a:off x="5192246" y="5745077"/>
              <a:ext cx="111095" cy="10402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latin typeface="Fira Sans Condensed" panose="020B0503050000020004" pitchFamily="34" charset="0"/>
              </a:endParaRPr>
            </a:p>
          </p:txBody>
        </p:sp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E00FD310-6E98-4B70-8FED-BA24647FCEFF}"/>
                </a:ext>
              </a:extLst>
            </p:cNvPr>
            <p:cNvSpPr/>
            <p:nvPr/>
          </p:nvSpPr>
          <p:spPr bwMode="auto">
            <a:xfrm>
              <a:off x="5387623" y="5084558"/>
              <a:ext cx="111095" cy="10402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latin typeface="Fira Sans Condensed" panose="020B0503050000020004" pitchFamily="34" charset="0"/>
              </a:endParaRPr>
            </a:p>
          </p:txBody>
        </p:sp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7953B4B-3964-4FD8-A362-D5B464AB3A05}"/>
                </a:ext>
              </a:extLst>
            </p:cNvPr>
            <p:cNvSpPr/>
            <p:nvPr/>
          </p:nvSpPr>
          <p:spPr bwMode="auto">
            <a:xfrm>
              <a:off x="5808607" y="4497977"/>
              <a:ext cx="111095" cy="10402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latin typeface="Fira Sans Condensed" panose="020B0503050000020004" pitchFamily="34" charset="0"/>
              </a:endParaRPr>
            </a:p>
          </p:txBody>
        </p: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F840A4FE-19AB-4365-8B95-1C17DD45E88F}"/>
                </a:ext>
              </a:extLst>
            </p:cNvPr>
            <p:cNvSpPr/>
            <p:nvPr/>
          </p:nvSpPr>
          <p:spPr bwMode="auto">
            <a:xfrm>
              <a:off x="4397735" y="4845532"/>
              <a:ext cx="111095" cy="10402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latin typeface="Fira Sans Condensed" panose="020B0503050000020004" pitchFamily="34" charset="0"/>
              </a:endParaRPr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CE311C72-7FC9-490A-9E87-27F8C40F8137}"/>
                </a:ext>
              </a:extLst>
            </p:cNvPr>
            <p:cNvSpPr/>
            <p:nvPr/>
          </p:nvSpPr>
          <p:spPr bwMode="auto">
            <a:xfrm>
              <a:off x="4144090" y="4528849"/>
              <a:ext cx="111095" cy="10402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latin typeface="Fira Sans Condensed" panose="020B0503050000020004" pitchFamily="34" charset="0"/>
              </a:endParaRPr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0CDB2A45-851A-4F4E-BE84-886335B27699}"/>
                </a:ext>
              </a:extLst>
            </p:cNvPr>
            <p:cNvSpPr/>
            <p:nvPr/>
          </p:nvSpPr>
          <p:spPr bwMode="auto">
            <a:xfrm>
              <a:off x="4811011" y="4245188"/>
              <a:ext cx="111095" cy="10402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latin typeface="Fira Sans Condensed" panose="020B0503050000020004" pitchFamily="34" charset="0"/>
              </a:endParaRPr>
            </a:p>
          </p:txBody>
        </p:sp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2645C2F6-5320-4099-A668-FBC80167EFA1}"/>
                </a:ext>
              </a:extLst>
            </p:cNvPr>
            <p:cNvSpPr/>
            <p:nvPr/>
          </p:nvSpPr>
          <p:spPr bwMode="auto">
            <a:xfrm>
              <a:off x="4811934" y="4436777"/>
              <a:ext cx="111095" cy="10402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latin typeface="Fira Sans Condensed" panose="020B0503050000020004" pitchFamily="34" charset="0"/>
              </a:endParaRPr>
            </a:p>
          </p:txBody>
        </p:sp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D0D129C6-0EEB-4E75-99BE-3025325F4EF9}"/>
                </a:ext>
              </a:extLst>
            </p:cNvPr>
            <p:cNvSpPr/>
            <p:nvPr/>
          </p:nvSpPr>
          <p:spPr bwMode="auto">
            <a:xfrm>
              <a:off x="4966494" y="4072821"/>
              <a:ext cx="111095" cy="10402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latin typeface="Fira Sans Condensed" panose="020B0503050000020004" pitchFamily="34" charset="0"/>
              </a:endParaRPr>
            </a:p>
          </p:txBody>
        </p: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0E4EF3CE-CD15-4ADE-9C53-920F45439F77}"/>
                </a:ext>
              </a:extLst>
            </p:cNvPr>
            <p:cNvSpPr/>
            <p:nvPr/>
          </p:nvSpPr>
          <p:spPr bwMode="auto">
            <a:xfrm>
              <a:off x="5605120" y="3915581"/>
              <a:ext cx="111095" cy="10402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latin typeface="Fira Sans Condensed" panose="020B0503050000020004" pitchFamily="34" charset="0"/>
              </a:endParaRPr>
            </a:p>
          </p:txBody>
        </p:sp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EBCB6E18-88AA-417F-8D89-D23B9B9B3103}"/>
                </a:ext>
              </a:extLst>
            </p:cNvPr>
            <p:cNvSpPr/>
            <p:nvPr/>
          </p:nvSpPr>
          <p:spPr bwMode="auto">
            <a:xfrm>
              <a:off x="4743010" y="3930673"/>
              <a:ext cx="111095" cy="10402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latin typeface="Fira Sans Condensed" panose="020B0503050000020004" pitchFamily="34" charset="0"/>
              </a:endParaRPr>
            </a:p>
          </p:txBody>
        </p:sp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FA1A6F6D-0A08-4CF5-9009-93E6F17284F8}"/>
                </a:ext>
              </a:extLst>
            </p:cNvPr>
            <p:cNvSpPr/>
            <p:nvPr/>
          </p:nvSpPr>
          <p:spPr bwMode="auto">
            <a:xfrm>
              <a:off x="5954866" y="3515933"/>
              <a:ext cx="111095" cy="10402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latin typeface="Fira Sans Condensed" panose="020B0503050000020004" pitchFamily="34" charset="0"/>
              </a:endParaRPr>
            </a:p>
          </p:txBody>
        </p:sp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DB352C0E-4E80-4C76-8C7C-8C59B823303D}"/>
                </a:ext>
              </a:extLst>
            </p:cNvPr>
            <p:cNvSpPr/>
            <p:nvPr/>
          </p:nvSpPr>
          <p:spPr bwMode="auto">
            <a:xfrm>
              <a:off x="4775999" y="3061053"/>
              <a:ext cx="111095" cy="10402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latin typeface="Fira Sans Condensed" panose="020B0503050000020004" pitchFamily="34" charset="0"/>
              </a:endParaRPr>
            </a:p>
          </p:txBody>
        </p:sp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E502DC83-2820-448F-9918-43FB8C18FEB0}"/>
                </a:ext>
              </a:extLst>
            </p:cNvPr>
            <p:cNvSpPr/>
            <p:nvPr/>
          </p:nvSpPr>
          <p:spPr bwMode="auto">
            <a:xfrm>
              <a:off x="3869415" y="2066356"/>
              <a:ext cx="111095" cy="104023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latin typeface="Fira Sans Condensed" panose="020B0503050000020004" pitchFamily="34" charset="0"/>
              </a:endParaRPr>
            </a:p>
          </p:txBody>
        </p:sp>
        <p:sp>
          <p:nvSpPr>
            <p:cNvPr id="60" name="Ellipse 59">
              <a:extLst>
                <a:ext uri="{FF2B5EF4-FFF2-40B4-BE49-F238E27FC236}">
                  <a16:creationId xmlns:a16="http://schemas.microsoft.com/office/drawing/2014/main" id="{FBB27904-836E-4AD8-84B8-EB8724E5C1B2}"/>
                </a:ext>
              </a:extLst>
            </p:cNvPr>
            <p:cNvSpPr/>
            <p:nvPr/>
          </p:nvSpPr>
          <p:spPr bwMode="auto">
            <a:xfrm>
              <a:off x="3758320" y="3276844"/>
              <a:ext cx="111095" cy="104023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latin typeface="Fira Sans Condensed" panose="020B0503050000020004" pitchFamily="34" charset="0"/>
              </a:endParaRPr>
            </a:p>
          </p:txBody>
        </p: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EE72EE30-1082-4BCF-8DFF-C923A96C2C65}"/>
                </a:ext>
              </a:extLst>
            </p:cNvPr>
            <p:cNvSpPr/>
            <p:nvPr/>
          </p:nvSpPr>
          <p:spPr bwMode="auto">
            <a:xfrm>
              <a:off x="3980508" y="2288073"/>
              <a:ext cx="111095" cy="104023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latin typeface="Fira Sans Condensed" panose="020B0503050000020004" pitchFamily="34" charset="0"/>
              </a:endParaRPr>
            </a:p>
          </p:txBody>
        </p:sp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EBE56FDE-059D-4779-8DD3-1B10F3E733B7}"/>
                </a:ext>
              </a:extLst>
            </p:cNvPr>
            <p:cNvSpPr/>
            <p:nvPr/>
          </p:nvSpPr>
          <p:spPr bwMode="auto">
            <a:xfrm>
              <a:off x="4614815" y="3883134"/>
              <a:ext cx="111095" cy="104023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latin typeface="Fira Sans Condensed" panose="020B0503050000020004" pitchFamily="34" charset="0"/>
              </a:endParaRPr>
            </a:p>
          </p:txBody>
        </p:sp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48F92454-28C0-420B-90BE-B23ACF3DD55B}"/>
                </a:ext>
              </a:extLst>
            </p:cNvPr>
            <p:cNvSpPr/>
            <p:nvPr/>
          </p:nvSpPr>
          <p:spPr bwMode="auto">
            <a:xfrm>
              <a:off x="4631915" y="4026204"/>
              <a:ext cx="111095" cy="104023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latin typeface="Fira Sans Condensed" panose="020B0503050000020004" pitchFamily="34" charset="0"/>
              </a:endParaRPr>
            </a:p>
          </p:txBody>
        </p:sp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05EF7CB4-6315-499A-8583-29814C72EB90}"/>
                </a:ext>
              </a:extLst>
            </p:cNvPr>
            <p:cNvSpPr/>
            <p:nvPr/>
          </p:nvSpPr>
          <p:spPr bwMode="auto">
            <a:xfrm>
              <a:off x="4528346" y="4355864"/>
              <a:ext cx="111095" cy="104023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latin typeface="Fira Sans Condensed" panose="020B0503050000020004" pitchFamily="34" charset="0"/>
              </a:endParaRPr>
            </a:p>
          </p:txBody>
        </p:sp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96573A18-2619-4E4C-8AD2-AE5DEBDAF675}"/>
                </a:ext>
              </a:extLst>
            </p:cNvPr>
            <p:cNvSpPr/>
            <p:nvPr/>
          </p:nvSpPr>
          <p:spPr bwMode="auto">
            <a:xfrm>
              <a:off x="5899319" y="4411949"/>
              <a:ext cx="111095" cy="104023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latin typeface="Fira Sans Condensed" panose="020B0503050000020004" pitchFamily="34" charset="0"/>
              </a:endParaRPr>
            </a:p>
          </p:txBody>
        </p:sp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62629B0E-5025-4F88-8878-C0E1CAF79B5B}"/>
                </a:ext>
              </a:extLst>
            </p:cNvPr>
            <p:cNvSpPr/>
            <p:nvPr/>
          </p:nvSpPr>
          <p:spPr bwMode="auto">
            <a:xfrm>
              <a:off x="4783954" y="5956465"/>
              <a:ext cx="111095" cy="104023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latin typeface="Fira Sans Condensed" panose="020B0503050000020004" pitchFamily="34" charset="0"/>
              </a:endParaRPr>
            </a:p>
          </p:txBody>
        </p:sp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F2B61371-96CE-4B21-9601-CD3891F3AE8B}"/>
                </a:ext>
              </a:extLst>
            </p:cNvPr>
            <p:cNvSpPr/>
            <p:nvPr/>
          </p:nvSpPr>
          <p:spPr bwMode="auto">
            <a:xfrm>
              <a:off x="2931210" y="5641054"/>
              <a:ext cx="111095" cy="104023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latin typeface="Fira Sans Condensed" panose="020B0503050000020004" pitchFamily="34" charset="0"/>
              </a:endParaRPr>
            </a:p>
          </p:txBody>
        </p:sp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90A6CC05-2050-4ECF-A3E7-D9C328E7D094}"/>
                </a:ext>
              </a:extLst>
            </p:cNvPr>
            <p:cNvSpPr/>
            <p:nvPr/>
          </p:nvSpPr>
          <p:spPr bwMode="auto">
            <a:xfrm>
              <a:off x="2751746" y="6109305"/>
              <a:ext cx="111095" cy="104023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latin typeface="Fira Sans Condensed" panose="020B0503050000020004" pitchFamily="34" charset="0"/>
              </a:endParaRPr>
            </a:p>
          </p:txBody>
        </p:sp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856AD676-C0D0-4CB0-9798-6C9B28F77C4B}"/>
                </a:ext>
              </a:extLst>
            </p:cNvPr>
            <p:cNvSpPr/>
            <p:nvPr/>
          </p:nvSpPr>
          <p:spPr bwMode="auto">
            <a:xfrm>
              <a:off x="5303339" y="5733433"/>
              <a:ext cx="111095" cy="104023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latin typeface="Fira Sans Condensed" panose="020B0503050000020004" pitchFamily="34" charset="0"/>
              </a:endParaRPr>
            </a:p>
          </p:txBody>
        </p:sp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C52B8B72-5CC8-40EA-9923-10C95A6D9AC1}"/>
                </a:ext>
              </a:extLst>
            </p:cNvPr>
            <p:cNvSpPr/>
            <p:nvPr/>
          </p:nvSpPr>
          <p:spPr bwMode="auto">
            <a:xfrm>
              <a:off x="3993106" y="5162929"/>
              <a:ext cx="111095" cy="104023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latin typeface="Fira Sans Condensed" panose="020B0503050000020004" pitchFamily="34" charset="0"/>
              </a:endParaRPr>
            </a:p>
          </p:txBody>
        </p:sp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ABF95EBE-EDA6-4108-9656-A6C201DBE8ED}"/>
                </a:ext>
              </a:extLst>
            </p:cNvPr>
            <p:cNvSpPr/>
            <p:nvPr/>
          </p:nvSpPr>
          <p:spPr bwMode="auto">
            <a:xfrm>
              <a:off x="4884803" y="3913426"/>
              <a:ext cx="111095" cy="104023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latin typeface="Fira Sans Condensed" panose="020B0503050000020004" pitchFamily="34" charset="0"/>
              </a:endParaRPr>
            </a:p>
          </p:txBody>
        </p:sp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0D58E648-9B4B-46E1-BCEA-D86CC8461B63}"/>
                </a:ext>
              </a:extLst>
            </p:cNvPr>
            <p:cNvSpPr/>
            <p:nvPr/>
          </p:nvSpPr>
          <p:spPr bwMode="auto">
            <a:xfrm>
              <a:off x="4900791" y="3064269"/>
              <a:ext cx="111095" cy="104023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latin typeface="Fira Sans Condensed" panose="020B0503050000020004" pitchFamily="34" charset="0"/>
              </a:endParaRPr>
            </a:p>
          </p:txBody>
        </p:sp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EB6F81EF-1AA9-4360-B3B5-AAD5529A0AA8}"/>
                </a:ext>
              </a:extLst>
            </p:cNvPr>
            <p:cNvSpPr/>
            <p:nvPr/>
          </p:nvSpPr>
          <p:spPr bwMode="auto">
            <a:xfrm>
              <a:off x="6172606" y="3904909"/>
              <a:ext cx="111095" cy="104023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latin typeface="Fira Sans Condensed" panose="020B0503050000020004" pitchFamily="34" charset="0"/>
              </a:endParaRPr>
            </a:p>
          </p:txBody>
        </p: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AD367AA8-5749-4EFD-AC59-84F277B62A7E}"/>
                </a:ext>
              </a:extLst>
            </p:cNvPr>
            <p:cNvSpPr/>
            <p:nvPr/>
          </p:nvSpPr>
          <p:spPr bwMode="auto">
            <a:xfrm>
              <a:off x="3689479" y="3358845"/>
              <a:ext cx="111095" cy="104023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latin typeface="Fira Sans Condensed" panose="020B0503050000020004" pitchFamily="34" charset="0"/>
              </a:endParaRPr>
            </a:p>
          </p:txBody>
        </p:sp>
        <p:sp>
          <p:nvSpPr>
            <p:cNvPr id="75" name="Ellipse 74">
              <a:extLst>
                <a:ext uri="{FF2B5EF4-FFF2-40B4-BE49-F238E27FC236}">
                  <a16:creationId xmlns:a16="http://schemas.microsoft.com/office/drawing/2014/main" id="{F689F315-536A-48DE-ACD1-0203981B44C2}"/>
                </a:ext>
              </a:extLst>
            </p:cNvPr>
            <p:cNvSpPr/>
            <p:nvPr/>
          </p:nvSpPr>
          <p:spPr bwMode="auto">
            <a:xfrm>
              <a:off x="4606598" y="2401154"/>
              <a:ext cx="111095" cy="104023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latin typeface="Fira Sans Condensed" panose="020B0503050000020004" pitchFamily="34" charset="0"/>
              </a:endParaRPr>
            </a:p>
          </p:txBody>
        </p:sp>
        <p:sp>
          <p:nvSpPr>
            <p:cNvPr id="76" name="Ellipse 75">
              <a:extLst>
                <a:ext uri="{FF2B5EF4-FFF2-40B4-BE49-F238E27FC236}">
                  <a16:creationId xmlns:a16="http://schemas.microsoft.com/office/drawing/2014/main" id="{16F9C460-BBB5-439F-AEDD-8B306F9C9A2B}"/>
                </a:ext>
              </a:extLst>
            </p:cNvPr>
            <p:cNvSpPr/>
            <p:nvPr/>
          </p:nvSpPr>
          <p:spPr bwMode="auto">
            <a:xfrm>
              <a:off x="5008711" y="3816897"/>
              <a:ext cx="111095" cy="104023"/>
            </a:xfrm>
            <a:prstGeom prst="ellipse">
              <a:avLst/>
            </a:prstGeom>
            <a:solidFill>
              <a:srgbClr val="7030A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latin typeface="Fira Sans Condensed" panose="020B0503050000020004" pitchFamily="34" charset="0"/>
              </a:endParaRPr>
            </a:p>
          </p:txBody>
        </p: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E5DEF4B5-DA29-4D10-BD80-2460712AEA76}"/>
                </a:ext>
              </a:extLst>
            </p:cNvPr>
            <p:cNvSpPr/>
            <p:nvPr/>
          </p:nvSpPr>
          <p:spPr bwMode="auto">
            <a:xfrm>
              <a:off x="3081434" y="5697941"/>
              <a:ext cx="111095" cy="104023"/>
            </a:xfrm>
            <a:prstGeom prst="ellipse">
              <a:avLst/>
            </a:prstGeom>
            <a:solidFill>
              <a:srgbClr val="7030A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latin typeface="Fira Sans Condensed" panose="020B0503050000020004" pitchFamily="34" charset="0"/>
              </a:endParaRPr>
            </a:p>
          </p:txBody>
        </p:sp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D68F2543-742B-477C-AB6F-10D46457AC64}"/>
                </a:ext>
              </a:extLst>
            </p:cNvPr>
            <p:cNvSpPr/>
            <p:nvPr/>
          </p:nvSpPr>
          <p:spPr bwMode="auto">
            <a:xfrm>
              <a:off x="4116976" y="2323641"/>
              <a:ext cx="111095" cy="104023"/>
            </a:xfrm>
            <a:prstGeom prst="ellipse">
              <a:avLst/>
            </a:prstGeom>
            <a:solidFill>
              <a:srgbClr val="7030A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latin typeface="Fira Sans Condensed" panose="020B0503050000020004" pitchFamily="34" charset="0"/>
              </a:endParaRPr>
            </a:p>
          </p:txBody>
        </p:sp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B2B78BF6-61ED-4295-83F2-3ADC4C1FB427}"/>
                </a:ext>
              </a:extLst>
            </p:cNvPr>
            <p:cNvSpPr/>
            <p:nvPr/>
          </p:nvSpPr>
          <p:spPr bwMode="auto">
            <a:xfrm>
              <a:off x="3714024" y="3161812"/>
              <a:ext cx="111095" cy="104023"/>
            </a:xfrm>
            <a:prstGeom prst="ellipse">
              <a:avLst/>
            </a:prstGeom>
            <a:solidFill>
              <a:srgbClr val="7030A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latin typeface="Fira Sans Condensed" panose="020B0503050000020004" pitchFamily="34" charset="0"/>
              </a:endParaRPr>
            </a:p>
          </p:txBody>
        </p:sp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BEA21B2D-5670-45D1-BC95-F1FA94615005}"/>
                </a:ext>
              </a:extLst>
            </p:cNvPr>
            <p:cNvSpPr/>
            <p:nvPr/>
          </p:nvSpPr>
          <p:spPr bwMode="auto">
            <a:xfrm>
              <a:off x="5395587" y="5627017"/>
              <a:ext cx="111095" cy="104023"/>
            </a:xfrm>
            <a:prstGeom prst="ellipse">
              <a:avLst/>
            </a:prstGeom>
            <a:solidFill>
              <a:srgbClr val="7030A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latin typeface="Fira Sans Condensed" panose="020B0503050000020004" pitchFamily="34" charset="0"/>
              </a:endParaRPr>
            </a:p>
          </p:txBody>
        </p:sp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DB3EE8F3-13C5-45E2-86D8-500E7F880E5E}"/>
                </a:ext>
              </a:extLst>
            </p:cNvPr>
            <p:cNvSpPr/>
            <p:nvPr/>
          </p:nvSpPr>
          <p:spPr bwMode="auto">
            <a:xfrm>
              <a:off x="5774699" y="3900716"/>
              <a:ext cx="111095" cy="104023"/>
            </a:xfrm>
            <a:prstGeom prst="ellipse">
              <a:avLst/>
            </a:prstGeom>
            <a:solidFill>
              <a:srgbClr val="7030A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latin typeface="Fira Sans Condensed" panose="020B0503050000020004" pitchFamily="34" charset="0"/>
              </a:endParaRPr>
            </a:p>
          </p:txBody>
        </p:sp>
        <p:sp>
          <p:nvSpPr>
            <p:cNvPr id="82" name="Textfeld 81">
              <a:extLst>
                <a:ext uri="{FF2B5EF4-FFF2-40B4-BE49-F238E27FC236}">
                  <a16:creationId xmlns:a16="http://schemas.microsoft.com/office/drawing/2014/main" id="{B2C817BA-91C9-424E-A422-FD0B14BA734C}"/>
                </a:ext>
              </a:extLst>
            </p:cNvPr>
            <p:cNvSpPr txBox="1"/>
            <p:nvPr/>
          </p:nvSpPr>
          <p:spPr>
            <a:xfrm>
              <a:off x="5024609" y="3289293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latin typeface="Fira Sans Condensed" panose="020B0503050000020004" pitchFamily="34" charset="0"/>
                  <a:cs typeface="Arial" panose="020B0604020202020204" pitchFamily="34" charset="0"/>
                </a:rPr>
                <a:t>Ludwigsburg</a:t>
              </a:r>
              <a:br>
                <a:rPr lang="de-DE" sz="1400" b="1" dirty="0">
                  <a:latin typeface="Fira Sans Condensed" panose="020B0503050000020004" pitchFamily="34" charset="0"/>
                  <a:cs typeface="Arial" panose="020B0604020202020204" pitchFamily="34" charset="0"/>
                </a:rPr>
              </a:br>
              <a:r>
                <a:rPr lang="de-DE" sz="1000" b="1" dirty="0">
                  <a:latin typeface="Fira Sans Condensed" panose="020B0503050000020004" pitchFamily="34" charset="0"/>
                  <a:cs typeface="Arial" panose="020B0604020202020204" pitchFamily="34" charset="0"/>
                </a:rPr>
                <a:t>(2,912 </a:t>
              </a:r>
              <a:r>
                <a:rPr lang="de-DE" sz="1000" b="1" dirty="0" err="1">
                  <a:latin typeface="Fira Sans Condensed" panose="020B0503050000020004" pitchFamily="34" charset="0"/>
                  <a:cs typeface="Arial" panose="020B0604020202020204" pitchFamily="34" charset="0"/>
                </a:rPr>
                <a:t>Students</a:t>
              </a:r>
              <a:r>
                <a:rPr lang="de-DE" sz="1000" b="1" dirty="0">
                  <a:latin typeface="Fira Sans Condensed" panose="020B05030500000200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84" name="Textfeld 83">
            <a:extLst>
              <a:ext uri="{FF2B5EF4-FFF2-40B4-BE49-F238E27FC236}">
                <a16:creationId xmlns:a16="http://schemas.microsoft.com/office/drawing/2014/main" id="{88113BC9-E285-4684-8536-6B2B9E07CB0E}"/>
              </a:ext>
            </a:extLst>
          </p:cNvPr>
          <p:cNvSpPr txBox="1"/>
          <p:nvPr/>
        </p:nvSpPr>
        <p:spPr>
          <a:xfrm>
            <a:off x="1166632" y="2219194"/>
            <a:ext cx="2913170" cy="14203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de-DE" sz="1400" b="1" dirty="0">
                <a:latin typeface="Fira Sans Condensed" panose="020B0503050000020004" pitchFamily="34" charset="0"/>
                <a:cs typeface="Calibri" panose="020F0502020204030204" pitchFamily="34" charset="0"/>
              </a:rPr>
              <a:t>Internal UAS (4)</a:t>
            </a:r>
          </a:p>
          <a:p>
            <a:r>
              <a:rPr lang="de-DE" sz="1400" dirty="0" err="1">
                <a:latin typeface="Fira Sans Condensed" panose="020B0503050000020004" pitchFamily="34" charset="0"/>
                <a:cs typeface="Calibri" panose="020F0502020204030204" pitchFamily="34" charset="0"/>
              </a:rPr>
              <a:t>Students</a:t>
            </a:r>
            <a:r>
              <a:rPr lang="de-DE" sz="1400" dirty="0">
                <a:latin typeface="Fira Sans Condensed" panose="020B0503050000020004" pitchFamily="34" charset="0"/>
                <a:cs typeface="Calibri" panose="020F0502020204030204" pitchFamily="34" charset="0"/>
              </a:rPr>
              <a:t> of BA Studies </a:t>
            </a:r>
            <a:r>
              <a:rPr lang="de-DE" sz="1400" dirty="0" err="1">
                <a:latin typeface="Fira Sans Condensed" panose="020B0503050000020004" pitchFamily="34" charset="0"/>
                <a:cs typeface="Calibri" panose="020F0502020204030204" pitchFamily="34" charset="0"/>
              </a:rPr>
              <a:t>gain</a:t>
            </a:r>
            <a:r>
              <a:rPr lang="de-DE" sz="1400" dirty="0">
                <a:latin typeface="Fira Sans Condensed" panose="020B05030500000200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Fira Sans Condensed" panose="020B0503050000020004" pitchFamily="34" charset="0"/>
                <a:cs typeface="Calibri" panose="020F0502020204030204" pitchFamily="34" charset="0"/>
              </a:rPr>
              <a:t>access</a:t>
            </a:r>
            <a:r>
              <a:rPr lang="de-DE" sz="1400" dirty="0">
                <a:latin typeface="Fira Sans Condensed" panose="020B05030500000200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Fira Sans Condensed" panose="020B0503050000020004" pitchFamily="34" charset="0"/>
                <a:cs typeface="Calibri" panose="020F0502020204030204" pitchFamily="34" charset="0"/>
              </a:rPr>
              <a:t>to</a:t>
            </a:r>
            <a:r>
              <a:rPr lang="de-DE" sz="1400" dirty="0">
                <a:latin typeface="Fira Sans Condensed" panose="020B05030500000200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Fira Sans Condensed" panose="020B0503050000020004" pitchFamily="34" charset="0"/>
                <a:cs typeface="Calibri" panose="020F0502020204030204" pitchFamily="34" charset="0"/>
              </a:rPr>
              <a:t>specific</a:t>
            </a:r>
            <a:r>
              <a:rPr lang="de-DE" sz="1400" dirty="0">
                <a:latin typeface="Fira Sans Condensed" panose="020B05030500000200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Fira Sans Condensed" panose="020B0503050000020004" pitchFamily="34" charset="0"/>
                <a:cs typeface="Calibri" panose="020F0502020204030204" pitchFamily="34" charset="0"/>
              </a:rPr>
              <a:t>public</a:t>
            </a:r>
            <a:r>
              <a:rPr lang="de-DE" sz="1400" dirty="0">
                <a:latin typeface="Fira Sans Condensed" panose="020B05030500000200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Fira Sans Condensed" panose="020B0503050000020004" pitchFamily="34" charset="0"/>
                <a:cs typeface="Calibri" panose="020F0502020204030204" pitchFamily="34" charset="0"/>
              </a:rPr>
              <a:t>sector</a:t>
            </a:r>
            <a:r>
              <a:rPr lang="de-DE" sz="1400" dirty="0">
                <a:latin typeface="Fira Sans Condensed" panose="020B05030500000200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Fira Sans Condensed" panose="020B0503050000020004" pitchFamily="34" charset="0"/>
                <a:cs typeface="Calibri" panose="020F0502020204030204" pitchFamily="34" charset="0"/>
              </a:rPr>
              <a:t>careers</a:t>
            </a:r>
            <a:r>
              <a:rPr lang="de-DE" sz="1400" dirty="0">
                <a:latin typeface="Fira Sans Condensed" panose="020B0503050000020004" pitchFamily="34" charset="0"/>
                <a:cs typeface="Calibri" panose="020F0502020204030204" pitchFamily="34" charset="0"/>
              </a:rPr>
              <a:t> (6,980 Studierende).</a:t>
            </a:r>
          </a:p>
          <a:p>
            <a:pPr marL="179388" indent="-179388">
              <a:buFontTx/>
              <a:buChar char="-"/>
            </a:pPr>
            <a:endParaRPr lang="de-DE" sz="1400" dirty="0">
              <a:latin typeface="Fira Sans Condensed" panose="020B0503050000020004" pitchFamily="34" charset="0"/>
              <a:cs typeface="Calibri" panose="020F0502020204030204" pitchFamily="34" charset="0"/>
            </a:endParaRPr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9D19C1B5-A7AD-41BD-B9DC-D8A9E85A0F23}"/>
              </a:ext>
            </a:extLst>
          </p:cNvPr>
          <p:cNvSpPr/>
          <p:nvPr/>
        </p:nvSpPr>
        <p:spPr bwMode="auto">
          <a:xfrm>
            <a:off x="987419" y="2303546"/>
            <a:ext cx="137617" cy="12952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dirty="0">
              <a:latin typeface="Fira Sans Condensed" panose="020B05030500000200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90AE199-DB92-4378-93F0-2B5F88AB13D3}"/>
              </a:ext>
            </a:extLst>
          </p:cNvPr>
          <p:cNvSpPr/>
          <p:nvPr/>
        </p:nvSpPr>
        <p:spPr>
          <a:xfrm>
            <a:off x="7067125" y="5533829"/>
            <a:ext cx="4372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de-DE" sz="1200" dirty="0">
              <a:latin typeface="Fira Sans Condensed" panose="020B0503050000020004" pitchFamily="34" charset="0"/>
            </a:endParaRPr>
          </a:p>
          <a:p>
            <a:pPr algn="r"/>
            <a:r>
              <a:rPr lang="de-DE" sz="1200" dirty="0">
                <a:latin typeface="Fira Sans Condensed" panose="020B0503050000020004" pitchFamily="34" charset="0"/>
              </a:rPr>
              <a:t>Source: </a:t>
            </a:r>
            <a:r>
              <a:rPr lang="de-DE" sz="1200" dirty="0">
                <a:latin typeface="Fira Sans Condensed" panose="020B05030500000200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https://www.statistik-bw.de/BildungKultur/Hochschulen/HS-SO.jsp</a:t>
            </a:r>
            <a:r>
              <a:rPr lang="de-DE" sz="1200" dirty="0">
                <a:latin typeface="Fira Sans Condensed" panose="020B05030500000200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6985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897A0E-39B3-67DD-91CB-2400D0945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Hochschulstandort Ludwigsburg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163F9D9-060E-40C8-833A-3550A833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9B42-1546-8C47-AC47-2C85F0BA70A9}" type="slidenum">
              <a:rPr lang="de-DE" smtClean="0"/>
              <a:t>9</a:t>
            </a:fld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B2FEBF1-1AF7-4928-9DB2-EBAA1DF1124F}"/>
              </a:ext>
            </a:extLst>
          </p:cNvPr>
          <p:cNvGrpSpPr/>
          <p:nvPr/>
        </p:nvGrpSpPr>
        <p:grpSpPr>
          <a:xfrm>
            <a:off x="8036790" y="2155970"/>
            <a:ext cx="3890819" cy="1360202"/>
            <a:chOff x="4129166" y="2740243"/>
            <a:chExt cx="3890819" cy="1271144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05E74BEB-2C44-48FA-8AA9-0C3046E69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9166" y="2740243"/>
              <a:ext cx="3890819" cy="1271143"/>
            </a:xfrm>
            <a:prstGeom prst="rect">
              <a:avLst/>
            </a:prstGeom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4460B2A4-9FBB-4437-8212-D39A15B4A632}"/>
                </a:ext>
              </a:extLst>
            </p:cNvPr>
            <p:cNvSpPr txBox="1"/>
            <p:nvPr/>
          </p:nvSpPr>
          <p:spPr>
            <a:xfrm>
              <a:off x="4774982" y="3723761"/>
              <a:ext cx="1778466" cy="28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i="1" dirty="0">
                  <a:latin typeface="Calibri" panose="020F0502020204030204" pitchFamily="34" charset="0"/>
                </a:rPr>
                <a:t> </a:t>
              </a:r>
              <a:r>
                <a:rPr lang="de-DE" sz="1400" i="1" dirty="0">
                  <a:latin typeface="Fira Sans Condensed" panose="020B0503050000020004"/>
                </a:rPr>
                <a:t>ca. 500 Studierende</a:t>
              </a:r>
              <a:r>
                <a:rPr lang="de-DE" sz="1400" i="1" baseline="30000" dirty="0">
                  <a:latin typeface="Fira Sans Condensed" panose="020B0503050000020004"/>
                  <a:cs typeface="Arial" panose="020B0604020202020204" pitchFamily="34" charset="0"/>
                </a:rPr>
                <a:t>2</a:t>
              </a:r>
              <a:endParaRPr lang="de-DE" sz="1400" i="1" dirty="0">
                <a:latin typeface="Fira Sans Condensed" panose="020B0503050000020004"/>
              </a:endParaRP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762828BF-1EAD-4DCA-AB9A-F7AF67C030B4}"/>
              </a:ext>
            </a:extLst>
          </p:cNvPr>
          <p:cNvGrpSpPr/>
          <p:nvPr/>
        </p:nvGrpSpPr>
        <p:grpSpPr>
          <a:xfrm>
            <a:off x="801636" y="2118488"/>
            <a:ext cx="2981799" cy="1495607"/>
            <a:chOff x="5344058" y="1535685"/>
            <a:chExt cx="2826342" cy="1284949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CC7368AC-D730-4E22-92C9-39DF99C2C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4058" y="1535685"/>
              <a:ext cx="2433052" cy="1284949"/>
            </a:xfrm>
            <a:prstGeom prst="rect">
              <a:avLst/>
            </a:prstGeom>
          </p:spPr>
        </p:pic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A4B3BEAD-FBB7-4891-AC8A-4F9956922658}"/>
                </a:ext>
              </a:extLst>
            </p:cNvPr>
            <p:cNvSpPr txBox="1"/>
            <p:nvPr/>
          </p:nvSpPr>
          <p:spPr>
            <a:xfrm>
              <a:off x="5344058" y="2472078"/>
              <a:ext cx="2826342" cy="264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i="1" dirty="0">
                  <a:latin typeface="Calibri" panose="020F0502020204030204" pitchFamily="34" charset="0"/>
                </a:rPr>
                <a:t>  </a:t>
              </a:r>
              <a:r>
                <a:rPr lang="de-DE" sz="1400" i="1" dirty="0">
                  <a:latin typeface="Fira Sans Condensed" panose="020B0503050000020004"/>
                </a:rPr>
                <a:t>6.160 Studierende</a:t>
              </a:r>
              <a:r>
                <a:rPr lang="de-DE" sz="1400" baseline="30000" dirty="0">
                  <a:latin typeface="Fira Sans Condensed" panose="020B0503050000020004"/>
                  <a:cs typeface="Arial" panose="020B0604020202020204" pitchFamily="34" charset="0"/>
                </a:rPr>
                <a:t>1</a:t>
              </a:r>
              <a:endParaRPr lang="de-DE" sz="1400" i="1" dirty="0">
                <a:latin typeface="Fira Sans Condensed" panose="020B0503050000020004"/>
              </a:endParaRP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45298EE2-17B4-4EE9-BDBE-A1F5EDD0306B}"/>
              </a:ext>
            </a:extLst>
          </p:cNvPr>
          <p:cNvGrpSpPr/>
          <p:nvPr/>
        </p:nvGrpSpPr>
        <p:grpSpPr>
          <a:xfrm>
            <a:off x="6096000" y="3761543"/>
            <a:ext cx="3291281" cy="1737640"/>
            <a:chOff x="-94336" y="2080680"/>
            <a:chExt cx="3181011" cy="1731482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2F9E52EB-E77E-4B3C-8490-339B75EAE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107" y="2080680"/>
              <a:ext cx="1551554" cy="1301793"/>
            </a:xfrm>
            <a:prstGeom prst="rect">
              <a:avLst/>
            </a:prstGeom>
          </p:spPr>
        </p:pic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50BEBB1D-041D-4E1C-9A73-26A191F3D90E}"/>
                </a:ext>
              </a:extLst>
            </p:cNvPr>
            <p:cNvSpPr txBox="1"/>
            <p:nvPr/>
          </p:nvSpPr>
          <p:spPr>
            <a:xfrm>
              <a:off x="-94336" y="3505476"/>
              <a:ext cx="3181011" cy="306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i="1" dirty="0">
                  <a:latin typeface="Fira Sans Condensed" panose="020B0503050000020004"/>
                </a:rPr>
                <a:t>1.164 Studierende</a:t>
              </a:r>
              <a:r>
                <a:rPr lang="de-DE" sz="1400" baseline="30000" dirty="0">
                  <a:latin typeface="Fira Sans Condensed" panose="020B0503050000020004"/>
                  <a:cs typeface="Arial" panose="020B0604020202020204" pitchFamily="34" charset="0"/>
                </a:rPr>
                <a:t>1</a:t>
              </a:r>
              <a:endParaRPr lang="de-DE" sz="1400" i="1" dirty="0">
                <a:latin typeface="Fira Sans Condensed" panose="020B0503050000020004"/>
              </a:endParaRP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B1798477-9130-4F86-BE6D-8BE17EF00656}"/>
              </a:ext>
            </a:extLst>
          </p:cNvPr>
          <p:cNvGrpSpPr/>
          <p:nvPr/>
        </p:nvGrpSpPr>
        <p:grpSpPr>
          <a:xfrm>
            <a:off x="3220857" y="3761542"/>
            <a:ext cx="2752104" cy="1737641"/>
            <a:chOff x="775910" y="4044948"/>
            <a:chExt cx="2556086" cy="1636060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FFC57D6F-A6CB-480D-9E71-B55BD5A91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10" y="4044948"/>
              <a:ext cx="2347619" cy="1445997"/>
            </a:xfrm>
            <a:prstGeom prst="rect">
              <a:avLst/>
            </a:prstGeom>
          </p:spPr>
        </p:pic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66961FC3-7C88-43CE-9D76-AA6266488A12}"/>
                </a:ext>
              </a:extLst>
            </p:cNvPr>
            <p:cNvSpPr txBox="1"/>
            <p:nvPr/>
          </p:nvSpPr>
          <p:spPr>
            <a:xfrm>
              <a:off x="775910" y="5391223"/>
              <a:ext cx="2556086" cy="289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i="1" dirty="0">
                  <a:latin typeface="Fira Sans Condensed" panose="020B0503050000020004"/>
                </a:rPr>
                <a:t>ca. 70 Studierende</a:t>
              </a:r>
              <a:r>
                <a:rPr lang="de-DE" sz="1400" i="1" baseline="30000" dirty="0">
                  <a:latin typeface="Fira Sans Condensed" panose="020B0503050000020004"/>
                  <a:cs typeface="Arial" panose="020B0604020202020204" pitchFamily="34" charset="0"/>
                </a:rPr>
                <a:t>2</a:t>
              </a:r>
              <a:endParaRPr lang="de-DE" sz="1400" i="1" dirty="0">
                <a:latin typeface="Fira Sans Condensed" panose="020B0503050000020004"/>
              </a:endParaRPr>
            </a:p>
          </p:txBody>
        </p:sp>
      </p:grpSp>
      <p:pic>
        <p:nvPicPr>
          <p:cNvPr id="1026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073D8B-196C-4E52-B050-5AC64BE1CC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1"/>
          <a:stretch/>
        </p:blipFill>
        <p:spPr bwMode="auto">
          <a:xfrm>
            <a:off x="4245684" y="2155971"/>
            <a:ext cx="3525865" cy="85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8A6B11E2-81D1-4739-AA03-F03A62F7A529}"/>
              </a:ext>
            </a:extLst>
          </p:cNvPr>
          <p:cNvSpPr txBox="1"/>
          <p:nvPr/>
        </p:nvSpPr>
        <p:spPr>
          <a:xfrm>
            <a:off x="4245685" y="3208396"/>
            <a:ext cx="3203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>
                <a:latin typeface="Fira Sans Condensed" panose="020B0503050000020004"/>
              </a:rPr>
              <a:t>2.912 Studierende</a:t>
            </a:r>
            <a:r>
              <a:rPr lang="de-DE" sz="1400" baseline="30000" dirty="0">
                <a:latin typeface="Fira Sans Condensed" panose="020B0503050000020004"/>
                <a:cs typeface="Arial" panose="020B0604020202020204" pitchFamily="34" charset="0"/>
              </a:rPr>
              <a:t>1</a:t>
            </a:r>
            <a:endParaRPr lang="de-DE" sz="1400" i="1" dirty="0">
              <a:latin typeface="Fira Sans Condensed" panose="020B0503050000020004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FC231CC-0252-41A4-AEA9-36F56FB86248}"/>
              </a:ext>
            </a:extLst>
          </p:cNvPr>
          <p:cNvSpPr/>
          <p:nvPr/>
        </p:nvSpPr>
        <p:spPr>
          <a:xfrm>
            <a:off x="6199464" y="5931017"/>
            <a:ext cx="58051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aseline="30000" dirty="0">
                <a:latin typeface="Fira Sans Condensed" panose="020B0503050000020004"/>
                <a:cs typeface="Calibri" panose="020F0502020204030204" pitchFamily="34" charset="0"/>
              </a:rPr>
              <a:t>1) </a:t>
            </a:r>
            <a:r>
              <a:rPr lang="de-DE" sz="1200" dirty="0">
                <a:latin typeface="Fira Sans Condensed" panose="020B0503050000020004"/>
              </a:rPr>
              <a:t>Quelle: </a:t>
            </a:r>
            <a:r>
              <a:rPr lang="de-DE" sz="1200" dirty="0">
                <a:latin typeface="Fira Sans Condensed" panose="020B0503050000020004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https://www.statistik-bw.de/BildungKultur/Hochschulen/HS-SO.jsp</a:t>
            </a:r>
            <a:r>
              <a:rPr lang="de-DE" sz="1200" dirty="0">
                <a:latin typeface="Fira Sans Condensed" panose="020B0503050000020004"/>
              </a:rPr>
              <a:t> </a:t>
            </a:r>
          </a:p>
          <a:p>
            <a:r>
              <a:rPr lang="de-DE" sz="1200" dirty="0">
                <a:latin typeface="Fira Sans Condensed" panose="020B0503050000020004"/>
              </a:rPr>
              <a:t>   (Letzter Aufruf: 27.03.2023; Stand: Wintersemester 2020/2021)</a:t>
            </a:r>
          </a:p>
          <a:p>
            <a:r>
              <a:rPr lang="de-DE" sz="1200" baseline="30000" dirty="0">
                <a:latin typeface="Fira Sans Condensed" panose="020B0503050000020004"/>
                <a:cs typeface="Calibri" panose="020F0502020204030204" pitchFamily="34" charset="0"/>
              </a:rPr>
              <a:t>2) </a:t>
            </a:r>
            <a:r>
              <a:rPr lang="de-DE" sz="1200" dirty="0">
                <a:latin typeface="Fira Sans Condensed" panose="020B0503050000020004"/>
              </a:rPr>
              <a:t>Stand: Wintersemester 2022/2023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08898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5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VF_PTT_Vorlage" id="{A9AC7F41-2A24-1F4A-B2A3-E780043D766E}" vid="{B77B1D52-B117-0C49-9A54-19238020CC5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1361</Words>
  <Application>Microsoft Office PowerPoint</Application>
  <PresentationFormat>Breitbild</PresentationFormat>
  <Paragraphs>295</Paragraphs>
  <Slides>27</Slides>
  <Notes>1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4" baseType="lpstr">
      <vt:lpstr>Arial</vt:lpstr>
      <vt:lpstr>Calibri</vt:lpstr>
      <vt:lpstr>Fira Sans Condensed</vt:lpstr>
      <vt:lpstr>Fira Sans Condensed SemiBold</vt:lpstr>
      <vt:lpstr>Helvetica Neue</vt:lpstr>
      <vt:lpstr>Symbol</vt:lpstr>
      <vt:lpstr>Office</vt:lpstr>
      <vt:lpstr>  University of Public Administration and Finance Ludwigsburg  </vt:lpstr>
      <vt:lpstr>at a Glance</vt:lpstr>
      <vt:lpstr>PowerPoint-Präsentation</vt:lpstr>
      <vt:lpstr>UAS Ludwigsburg</vt:lpstr>
      <vt:lpstr>Managing Board</vt:lpstr>
      <vt:lpstr>Staff and Students</vt:lpstr>
      <vt:lpstr>50 Years Jubilee on April 1st, 2023</vt:lpstr>
      <vt:lpstr>uas FOR Public Sector Studies in Baden-Württemberg</vt:lpstr>
      <vt:lpstr>Hochschulstandort Ludwigsburg</vt:lpstr>
      <vt:lpstr> Studies and Teaching</vt:lpstr>
      <vt:lpstr>Reasons for Studying at an Internal UAS </vt:lpstr>
      <vt:lpstr>Faculties and Programmes </vt:lpstr>
      <vt:lpstr>Bachelor Programmes</vt:lpstr>
      <vt:lpstr>Bachelor „Public Management“  2  EiNstieg in vielfältige Aufgabenbereiche</vt:lpstr>
      <vt:lpstr>Skills Shortage in the Public Sector</vt:lpstr>
      <vt:lpstr>Bachelor „Digitales verwaltungsManagement“</vt:lpstr>
      <vt:lpstr>Faculties and Programmes </vt:lpstr>
      <vt:lpstr> </vt:lpstr>
      <vt:lpstr> research and Transfer</vt:lpstr>
      <vt:lpstr>Fields of Research and Transfer</vt:lpstr>
      <vt:lpstr>Research and Transfer Projects</vt:lpstr>
      <vt:lpstr>Promotionsmöglichkeiten an der HVF</vt:lpstr>
      <vt:lpstr>Continuous education and further training</vt:lpstr>
      <vt:lpstr>Life long learning</vt:lpstr>
      <vt:lpstr>Life Long Learning</vt:lpstr>
      <vt:lpstr>Our Mission </vt:lpstr>
      <vt:lpstr>Wissen. Wandel. Werte.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zu  Webpage und Corporate Design</dc:title>
  <dc:creator>Rauskala, Iris</dc:creator>
  <cp:lastModifiedBy>Nicole Eisenbraun</cp:lastModifiedBy>
  <cp:revision>258</cp:revision>
  <cp:lastPrinted>2023-03-27T07:52:13Z</cp:lastPrinted>
  <dcterms:created xsi:type="dcterms:W3CDTF">2023-02-14T11:12:02Z</dcterms:created>
  <dcterms:modified xsi:type="dcterms:W3CDTF">2023-10-26T05:59:11Z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5F5721B0-8B26-42F1-86C1-F8E376B0FC9D</vt:lpwstr>
  </property>
  <property fmtid="{D5CDD505-2E9C-101B-9397-08002B2CF9AE}" pid="3" name="ArticulatePath">
    <vt:lpwstr>230501_Besuch WM Olschowski_HB</vt:lpwstr>
  </property>
</Properties>
</file>